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2" r:id="rId3"/>
    <p:sldId id="261" r:id="rId4"/>
    <p:sldId id="297" r:id="rId5"/>
    <p:sldId id="260" r:id="rId6"/>
    <p:sldId id="262" r:id="rId7"/>
    <p:sldId id="263" r:id="rId8"/>
    <p:sldId id="321" r:id="rId9"/>
    <p:sldId id="264" r:id="rId10"/>
    <p:sldId id="306" r:id="rId11"/>
    <p:sldId id="309" r:id="rId12"/>
    <p:sldId id="310" r:id="rId13"/>
    <p:sldId id="298" r:id="rId14"/>
    <p:sldId id="299" r:id="rId15"/>
    <p:sldId id="281" r:id="rId16"/>
    <p:sldId id="283" r:id="rId17"/>
    <p:sldId id="320" r:id="rId18"/>
    <p:sldId id="317" r:id="rId19"/>
    <p:sldId id="318" r:id="rId20"/>
    <p:sldId id="323" r:id="rId21"/>
    <p:sldId id="322" r:id="rId22"/>
    <p:sldId id="312" r:id="rId23"/>
    <p:sldId id="287" r:id="rId24"/>
    <p:sldId id="288" r:id="rId25"/>
    <p:sldId id="313" r:id="rId26"/>
    <p:sldId id="289" r:id="rId27"/>
    <p:sldId id="308" r:id="rId28"/>
    <p:sldId id="307" r:id="rId29"/>
    <p:sldId id="296" r:id="rId30"/>
  </p:sldIdLst>
  <p:sldSz cx="9144000" cy="6858000" type="screen4x3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17" autoAdjust="0"/>
  </p:normalViewPr>
  <p:slideViewPr>
    <p:cSldViewPr>
      <p:cViewPr varScale="1">
        <p:scale>
          <a:sx n="49" d="100"/>
          <a:sy n="49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579F4-B108-4C93-82E7-54A858CBA674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58959BC-EDC8-44E9-818A-D3F46A1BF0C4}">
      <dgm:prSet/>
      <dgm:spPr/>
      <dgm:t>
        <a:bodyPr/>
        <a:lstStyle/>
        <a:p>
          <a:pPr rtl="0"/>
          <a:r>
            <a:rPr lang="fr-FR" dirty="0" smtClean="0"/>
            <a:t>Convocation</a:t>
          </a:r>
          <a:endParaRPr lang="fr-FR" dirty="0"/>
        </a:p>
      </dgm:t>
    </dgm:pt>
    <dgm:pt modelId="{9D7CC7D4-5A8D-4402-9E6C-830A5136BCD8}" type="parTrans" cxnId="{99419660-4DA6-4481-9B7F-9B8EAB3CDEC7}">
      <dgm:prSet/>
      <dgm:spPr/>
      <dgm:t>
        <a:bodyPr/>
        <a:lstStyle/>
        <a:p>
          <a:endParaRPr lang="fr-FR"/>
        </a:p>
      </dgm:t>
    </dgm:pt>
    <dgm:pt modelId="{B4AB79E1-24FB-4CB1-963F-8BDB576F6787}" type="sibTrans" cxnId="{99419660-4DA6-4481-9B7F-9B8EAB3CDEC7}">
      <dgm:prSet/>
      <dgm:spPr/>
      <dgm:t>
        <a:bodyPr/>
        <a:lstStyle/>
        <a:p>
          <a:endParaRPr lang="fr-FR"/>
        </a:p>
      </dgm:t>
    </dgm:pt>
    <dgm:pt modelId="{03CB806A-8A65-486E-BA4D-E04B50051D91}">
      <dgm:prSet/>
      <dgm:spPr/>
      <dgm:t>
        <a:bodyPr/>
        <a:lstStyle/>
        <a:p>
          <a:pPr rtl="0"/>
          <a:r>
            <a:rPr lang="fr-FR" dirty="0" smtClean="0"/>
            <a:t>Entretien</a:t>
          </a:r>
          <a:endParaRPr lang="fr-FR" dirty="0"/>
        </a:p>
      </dgm:t>
    </dgm:pt>
    <dgm:pt modelId="{7CD03708-7193-42DC-9D39-4F678788BACE}" type="parTrans" cxnId="{A712BC52-E44A-4498-8816-9154571D9B84}">
      <dgm:prSet/>
      <dgm:spPr/>
      <dgm:t>
        <a:bodyPr/>
        <a:lstStyle/>
        <a:p>
          <a:endParaRPr lang="fr-FR"/>
        </a:p>
      </dgm:t>
    </dgm:pt>
    <dgm:pt modelId="{2007A6DF-34BA-4C6C-B6CB-145BDFAD7D9F}" type="sibTrans" cxnId="{A712BC52-E44A-4498-8816-9154571D9B84}">
      <dgm:prSet/>
      <dgm:spPr/>
      <dgm:t>
        <a:bodyPr/>
        <a:lstStyle/>
        <a:p>
          <a:endParaRPr lang="fr-FR"/>
        </a:p>
      </dgm:t>
    </dgm:pt>
    <dgm:pt modelId="{AD704A82-FAA9-4111-9CB3-D82CC7606BD5}">
      <dgm:prSet/>
      <dgm:spPr/>
      <dgm:t>
        <a:bodyPr/>
        <a:lstStyle/>
        <a:p>
          <a:pPr rtl="0"/>
          <a:r>
            <a:rPr lang="fr-FR" dirty="0" smtClean="0"/>
            <a:t>Rédaction du CR et notification</a:t>
          </a:r>
          <a:endParaRPr lang="fr-FR" dirty="0"/>
        </a:p>
      </dgm:t>
    </dgm:pt>
    <dgm:pt modelId="{755BE8EF-D1E6-41B2-83C6-5F508729A847}" type="parTrans" cxnId="{CEFB525F-9087-42B6-9C4A-AFD9108455D3}">
      <dgm:prSet/>
      <dgm:spPr/>
      <dgm:t>
        <a:bodyPr/>
        <a:lstStyle/>
        <a:p>
          <a:endParaRPr lang="fr-FR"/>
        </a:p>
      </dgm:t>
    </dgm:pt>
    <dgm:pt modelId="{A3DE06AE-762D-41CF-AB51-DB956D4A7198}" type="sibTrans" cxnId="{CEFB525F-9087-42B6-9C4A-AFD9108455D3}">
      <dgm:prSet/>
      <dgm:spPr/>
      <dgm:t>
        <a:bodyPr/>
        <a:lstStyle/>
        <a:p>
          <a:endParaRPr lang="fr-FR"/>
        </a:p>
      </dgm:t>
    </dgm:pt>
    <dgm:pt modelId="{87235D0B-9F44-4E05-8206-A9BA5BA1CE83}">
      <dgm:prSet/>
      <dgm:spPr/>
      <dgm:t>
        <a:bodyPr/>
        <a:lstStyle/>
        <a:p>
          <a:pPr rtl="0"/>
          <a:r>
            <a:rPr lang="fr-FR" dirty="0" smtClean="0"/>
            <a:t>Visa de l’autorité territoriale</a:t>
          </a:r>
          <a:endParaRPr lang="fr-FR" dirty="0"/>
        </a:p>
      </dgm:t>
    </dgm:pt>
    <dgm:pt modelId="{65A7C4DB-7826-48B8-8567-47F5D63A6BE4}" type="parTrans" cxnId="{FBCC4D17-CD72-4C9E-A3BC-8D0FFE9C6C8C}">
      <dgm:prSet/>
      <dgm:spPr/>
      <dgm:t>
        <a:bodyPr/>
        <a:lstStyle/>
        <a:p>
          <a:endParaRPr lang="fr-FR"/>
        </a:p>
      </dgm:t>
    </dgm:pt>
    <dgm:pt modelId="{E827F66F-F5F9-4C76-9D03-22AB0134AD45}" type="sibTrans" cxnId="{FBCC4D17-CD72-4C9E-A3BC-8D0FFE9C6C8C}">
      <dgm:prSet/>
      <dgm:spPr/>
      <dgm:t>
        <a:bodyPr/>
        <a:lstStyle/>
        <a:p>
          <a:endParaRPr lang="fr-FR"/>
        </a:p>
      </dgm:t>
    </dgm:pt>
    <dgm:pt modelId="{A24DEFF2-A834-43A5-9133-4E9580BE6448}">
      <dgm:prSet/>
      <dgm:spPr/>
      <dgm:t>
        <a:bodyPr/>
        <a:lstStyle/>
        <a:p>
          <a:pPr rtl="0"/>
          <a:r>
            <a:rPr lang="fr-FR" dirty="0" smtClean="0"/>
            <a:t>Clôture</a:t>
          </a:r>
          <a:endParaRPr lang="fr-FR" dirty="0"/>
        </a:p>
      </dgm:t>
    </dgm:pt>
    <dgm:pt modelId="{AFD3F3E4-4498-401C-9662-166FA8A3EA7F}" type="parTrans" cxnId="{7BC96C23-AF36-437A-9824-9E35E1181968}">
      <dgm:prSet/>
      <dgm:spPr/>
      <dgm:t>
        <a:bodyPr/>
        <a:lstStyle/>
        <a:p>
          <a:endParaRPr lang="fr-FR"/>
        </a:p>
      </dgm:t>
    </dgm:pt>
    <dgm:pt modelId="{FC2E2C73-114F-4259-80D3-B059E1292B69}" type="sibTrans" cxnId="{7BC96C23-AF36-437A-9824-9E35E1181968}">
      <dgm:prSet/>
      <dgm:spPr/>
      <dgm:t>
        <a:bodyPr/>
        <a:lstStyle/>
        <a:p>
          <a:endParaRPr lang="fr-FR"/>
        </a:p>
      </dgm:t>
    </dgm:pt>
    <dgm:pt modelId="{5036BF09-4549-42DD-A422-952C3CCC339E}">
      <dgm:prSet custT="1"/>
      <dgm:spPr/>
      <dgm:t>
        <a:bodyPr anchor="ctr"/>
        <a:lstStyle/>
        <a:p>
          <a:r>
            <a:rPr lang="fr-FR" sz="1800" dirty="0" smtClean="0"/>
            <a:t>8 jours au moins avant la date de l’entretien par le supérieur hiérarchique direct</a:t>
          </a:r>
          <a:endParaRPr lang="fr-FR" sz="1800" dirty="0"/>
        </a:p>
      </dgm:t>
    </dgm:pt>
    <dgm:pt modelId="{6B7CFAC3-4833-47BC-B8A9-A0EFACE75436}" type="parTrans" cxnId="{A43CB253-6254-449B-A4D4-316593EEDAC1}">
      <dgm:prSet/>
      <dgm:spPr/>
      <dgm:t>
        <a:bodyPr/>
        <a:lstStyle/>
        <a:p>
          <a:endParaRPr lang="fr-FR"/>
        </a:p>
      </dgm:t>
    </dgm:pt>
    <dgm:pt modelId="{84E0696D-29C0-4A3B-A860-DC656F6FFE2B}" type="sibTrans" cxnId="{A43CB253-6254-449B-A4D4-316593EEDAC1}">
      <dgm:prSet/>
      <dgm:spPr/>
      <dgm:t>
        <a:bodyPr/>
        <a:lstStyle/>
        <a:p>
          <a:endParaRPr lang="fr-FR"/>
        </a:p>
      </dgm:t>
    </dgm:pt>
    <dgm:pt modelId="{1EC9F46F-2F35-4771-8C50-193289DBFABC}">
      <dgm:prSet custT="1"/>
      <dgm:spPr/>
      <dgm:t>
        <a:bodyPr anchor="ctr"/>
        <a:lstStyle/>
        <a:p>
          <a:r>
            <a:rPr lang="fr-FR" sz="1800" dirty="0" smtClean="0"/>
            <a:t>La convocation est accompagnée de la </a:t>
          </a:r>
          <a:r>
            <a:rPr lang="fr-FR" sz="1800" b="1" dirty="0" smtClean="0"/>
            <a:t>fiche de poste</a:t>
          </a:r>
          <a:r>
            <a:rPr lang="fr-FR" sz="1800" dirty="0" smtClean="0"/>
            <a:t> de l’intéressé et de la trame du compte-rendu</a:t>
          </a:r>
          <a:endParaRPr lang="fr-FR" sz="1800" dirty="0"/>
        </a:p>
      </dgm:t>
    </dgm:pt>
    <dgm:pt modelId="{CC56611E-ED48-4766-99A4-716830088FD3}" type="parTrans" cxnId="{55003825-8B29-4B2C-99EE-3CF040684EF1}">
      <dgm:prSet/>
      <dgm:spPr/>
      <dgm:t>
        <a:bodyPr/>
        <a:lstStyle/>
        <a:p>
          <a:endParaRPr lang="fr-FR"/>
        </a:p>
      </dgm:t>
    </dgm:pt>
    <dgm:pt modelId="{65AB9677-211E-4F39-B130-24AC3E212563}" type="sibTrans" cxnId="{55003825-8B29-4B2C-99EE-3CF040684EF1}">
      <dgm:prSet/>
      <dgm:spPr/>
      <dgm:t>
        <a:bodyPr/>
        <a:lstStyle/>
        <a:p>
          <a:endParaRPr lang="fr-FR"/>
        </a:p>
      </dgm:t>
    </dgm:pt>
    <dgm:pt modelId="{7C3CB422-26DA-4086-B196-6B6F3EF47F0E}">
      <dgm:prSet custT="1"/>
      <dgm:spPr/>
      <dgm:t>
        <a:bodyPr anchor="ctr"/>
        <a:lstStyle/>
        <a:p>
          <a:r>
            <a:rPr lang="fr-FR" sz="1800" dirty="0" smtClean="0"/>
            <a:t>L’évaluateur dispose de </a:t>
          </a:r>
          <a:r>
            <a:rPr lang="fr-FR" sz="1800" b="1" dirty="0" smtClean="0"/>
            <a:t>15 jours </a:t>
          </a:r>
          <a:r>
            <a:rPr lang="fr-FR" sz="1800" dirty="0" smtClean="0"/>
            <a:t>pour rédiger le compte-rendu et le notifier à l’agent qui, le cas échéant, le complète de ses observations</a:t>
          </a:r>
          <a:endParaRPr lang="fr-FR" sz="1800" dirty="0"/>
        </a:p>
      </dgm:t>
    </dgm:pt>
    <dgm:pt modelId="{BD21AB85-2F9B-4B9E-A76A-7E46445B542F}" type="parTrans" cxnId="{8EB4AA7D-86F0-4FB7-A3BD-DCEF30141341}">
      <dgm:prSet/>
      <dgm:spPr/>
      <dgm:t>
        <a:bodyPr/>
        <a:lstStyle/>
        <a:p>
          <a:endParaRPr lang="fr-FR"/>
        </a:p>
      </dgm:t>
    </dgm:pt>
    <dgm:pt modelId="{A1F56D13-46F5-4FFD-86CA-DACA48D01BEC}" type="sibTrans" cxnId="{8EB4AA7D-86F0-4FB7-A3BD-DCEF30141341}">
      <dgm:prSet/>
      <dgm:spPr/>
      <dgm:t>
        <a:bodyPr/>
        <a:lstStyle/>
        <a:p>
          <a:endParaRPr lang="fr-FR"/>
        </a:p>
      </dgm:t>
    </dgm:pt>
    <dgm:pt modelId="{8B405876-5103-4B2A-9DDF-BF2ED6B616FA}">
      <dgm:prSet custT="1"/>
      <dgm:spPr/>
      <dgm:t>
        <a:bodyPr anchor="ctr"/>
        <a:lstStyle/>
        <a:p>
          <a:r>
            <a:rPr lang="fr-FR" sz="1800" b="1" dirty="0" smtClean="0"/>
            <a:t>Pas de délai </a:t>
          </a:r>
          <a:r>
            <a:rPr lang="fr-FR" sz="1800" b="0" dirty="0" smtClean="0"/>
            <a:t>pour la signature du CR par l’autorité</a:t>
          </a:r>
          <a:endParaRPr lang="fr-FR" sz="1800" b="0" dirty="0"/>
        </a:p>
      </dgm:t>
    </dgm:pt>
    <dgm:pt modelId="{39354C22-441A-4D46-A62B-78384037229F}" type="parTrans" cxnId="{81D17424-47C9-4A26-AB2F-FE1464F0A9AB}">
      <dgm:prSet/>
      <dgm:spPr/>
      <dgm:t>
        <a:bodyPr/>
        <a:lstStyle/>
        <a:p>
          <a:endParaRPr lang="fr-FR"/>
        </a:p>
      </dgm:t>
    </dgm:pt>
    <dgm:pt modelId="{265B4C62-413F-4C02-8198-C96D2ACA5DA7}" type="sibTrans" cxnId="{81D17424-47C9-4A26-AB2F-FE1464F0A9AB}">
      <dgm:prSet/>
      <dgm:spPr/>
      <dgm:t>
        <a:bodyPr/>
        <a:lstStyle/>
        <a:p>
          <a:endParaRPr lang="fr-FR"/>
        </a:p>
      </dgm:t>
    </dgm:pt>
    <dgm:pt modelId="{5F3B3BC4-72DE-4EF8-91AB-CBF5D6F777CD}">
      <dgm:prSet custT="1"/>
      <dgm:spPr/>
      <dgm:t>
        <a:bodyPr anchor="ctr"/>
        <a:lstStyle/>
        <a:p>
          <a:r>
            <a:rPr lang="fr-FR" sz="1800" dirty="0" smtClean="0"/>
            <a:t>Le compte-rendu est versé au dossier de l’agent et </a:t>
          </a:r>
          <a:r>
            <a:rPr lang="fr-FR" sz="1800" b="1" dirty="0" smtClean="0"/>
            <a:t>communiqué à l’agent</a:t>
          </a:r>
          <a:endParaRPr lang="fr-FR" sz="1800" b="1" dirty="0"/>
        </a:p>
      </dgm:t>
    </dgm:pt>
    <dgm:pt modelId="{E7A506DA-0F83-4FFF-ADE9-6260ABB2B1DE}" type="parTrans" cxnId="{85CBB326-E05B-457C-8A26-A867F0B7997A}">
      <dgm:prSet/>
      <dgm:spPr/>
      <dgm:t>
        <a:bodyPr/>
        <a:lstStyle/>
        <a:p>
          <a:endParaRPr lang="fr-FR"/>
        </a:p>
      </dgm:t>
    </dgm:pt>
    <dgm:pt modelId="{4E35A78D-33BE-437A-BA09-09A36FAB0292}" type="sibTrans" cxnId="{85CBB326-E05B-457C-8A26-A867F0B7997A}">
      <dgm:prSet/>
      <dgm:spPr/>
      <dgm:t>
        <a:bodyPr/>
        <a:lstStyle/>
        <a:p>
          <a:endParaRPr lang="fr-FR"/>
        </a:p>
      </dgm:t>
    </dgm:pt>
    <dgm:pt modelId="{DBAF648F-140D-4E71-997B-3E0E9DA1BFC6}">
      <dgm:prSet custT="1"/>
      <dgm:spPr/>
      <dgm:t>
        <a:bodyPr anchor="ctr"/>
        <a:lstStyle/>
        <a:p>
          <a:r>
            <a:rPr lang="fr-FR" sz="1800" dirty="0" smtClean="0"/>
            <a:t>Une copie est communiquée au CDG pour la CAP</a:t>
          </a:r>
          <a:endParaRPr lang="fr-FR" sz="1800" dirty="0"/>
        </a:p>
      </dgm:t>
    </dgm:pt>
    <dgm:pt modelId="{92F24AC1-1CA8-4978-9047-F1311E5D802A}" type="parTrans" cxnId="{D87F63A2-BE8D-4B9B-878E-153B289B91D6}">
      <dgm:prSet/>
      <dgm:spPr/>
      <dgm:t>
        <a:bodyPr/>
        <a:lstStyle/>
        <a:p>
          <a:endParaRPr lang="fr-FR"/>
        </a:p>
      </dgm:t>
    </dgm:pt>
    <dgm:pt modelId="{18670E81-54BC-46C7-82F1-51232AED5A8B}" type="sibTrans" cxnId="{D87F63A2-BE8D-4B9B-878E-153B289B91D6}">
      <dgm:prSet/>
      <dgm:spPr/>
      <dgm:t>
        <a:bodyPr/>
        <a:lstStyle/>
        <a:p>
          <a:endParaRPr lang="fr-FR"/>
        </a:p>
      </dgm:t>
    </dgm:pt>
    <dgm:pt modelId="{029ED182-D5F9-437C-ABC7-D12809198F50}">
      <dgm:prSet custT="1"/>
      <dgm:spPr/>
      <dgm:t>
        <a:bodyPr anchor="ctr"/>
        <a:lstStyle/>
        <a:p>
          <a:r>
            <a:rPr lang="fr-FR" sz="1800" b="1" dirty="0" smtClean="0"/>
            <a:t>Délai de 15 jours mois </a:t>
          </a:r>
          <a:r>
            <a:rPr lang="fr-FR" sz="1800" b="0" dirty="0" smtClean="0"/>
            <a:t>pour la réponse à une demande de révision, l’agent ayant 1 mois pour saisir la CAP</a:t>
          </a:r>
          <a:endParaRPr lang="fr-FR" sz="1800" b="0" dirty="0"/>
        </a:p>
      </dgm:t>
    </dgm:pt>
    <dgm:pt modelId="{9E449FA8-35B3-4CBC-996B-C4973833B9D8}" type="parTrans" cxnId="{DC503DC4-6199-43A4-90C3-02AFB26DDC73}">
      <dgm:prSet/>
      <dgm:spPr/>
      <dgm:t>
        <a:bodyPr/>
        <a:lstStyle/>
        <a:p>
          <a:endParaRPr lang="fr-FR"/>
        </a:p>
      </dgm:t>
    </dgm:pt>
    <dgm:pt modelId="{292DD34D-754A-48E6-9648-3B786D180E04}" type="sibTrans" cxnId="{DC503DC4-6199-43A4-90C3-02AFB26DDC73}">
      <dgm:prSet/>
      <dgm:spPr/>
      <dgm:t>
        <a:bodyPr/>
        <a:lstStyle/>
        <a:p>
          <a:endParaRPr lang="fr-FR"/>
        </a:p>
      </dgm:t>
    </dgm:pt>
    <dgm:pt modelId="{C074A660-3D08-4CA5-8861-4AC746F3D66C}">
      <dgm:prSet custT="1"/>
      <dgm:spPr/>
      <dgm:t>
        <a:bodyPr anchor="ctr"/>
        <a:lstStyle/>
        <a:p>
          <a:r>
            <a:rPr lang="fr-FR" sz="1800" dirty="0" smtClean="0"/>
            <a:t>A compter de la notification, l’agent a 15 jours pour en  demander la révision</a:t>
          </a:r>
          <a:endParaRPr lang="fr-FR" sz="1800" dirty="0"/>
        </a:p>
      </dgm:t>
    </dgm:pt>
    <dgm:pt modelId="{F18E25E0-589E-46EF-A49C-25BD38345AFE}" type="parTrans" cxnId="{691FF0CC-0106-46E9-BCB7-F3F4D1B901DE}">
      <dgm:prSet/>
      <dgm:spPr/>
      <dgm:t>
        <a:bodyPr/>
        <a:lstStyle/>
        <a:p>
          <a:endParaRPr lang="fr-FR"/>
        </a:p>
      </dgm:t>
    </dgm:pt>
    <dgm:pt modelId="{121E6131-F6D3-4F7A-BD35-E199AD5353F9}" type="sibTrans" cxnId="{691FF0CC-0106-46E9-BCB7-F3F4D1B901DE}">
      <dgm:prSet/>
      <dgm:spPr/>
      <dgm:t>
        <a:bodyPr/>
        <a:lstStyle/>
        <a:p>
          <a:endParaRPr lang="fr-FR"/>
        </a:p>
      </dgm:t>
    </dgm:pt>
    <dgm:pt modelId="{C5A4A25A-6C89-4D1F-B3A3-9EF49D256BCA}">
      <dgm:prSet custT="1"/>
      <dgm:spPr/>
      <dgm:t>
        <a:bodyPr anchor="ctr"/>
        <a:lstStyle/>
        <a:p>
          <a:endParaRPr lang="fr-FR" sz="1800" dirty="0"/>
        </a:p>
      </dgm:t>
    </dgm:pt>
    <dgm:pt modelId="{30C2A8A1-38C6-404B-89C7-DDC675A92E8A}" type="parTrans" cxnId="{8D13953A-4D39-4C19-9A2B-40B1B40E8DBB}">
      <dgm:prSet/>
      <dgm:spPr/>
      <dgm:t>
        <a:bodyPr/>
        <a:lstStyle/>
        <a:p>
          <a:endParaRPr lang="fr-FR"/>
        </a:p>
      </dgm:t>
    </dgm:pt>
    <dgm:pt modelId="{A624E1CF-4C67-4931-AEF3-7B14A0EDEDFF}" type="sibTrans" cxnId="{8D13953A-4D39-4C19-9A2B-40B1B40E8DBB}">
      <dgm:prSet/>
      <dgm:spPr/>
      <dgm:t>
        <a:bodyPr/>
        <a:lstStyle/>
        <a:p>
          <a:endParaRPr lang="fr-FR"/>
        </a:p>
      </dgm:t>
    </dgm:pt>
    <dgm:pt modelId="{C3AF6DEF-3491-4D99-9CD5-C6BB3A6B9897}" type="pres">
      <dgm:prSet presAssocID="{A70579F4-B108-4C93-82E7-54A858CBA6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B2461A0-2B50-4623-8F50-3A7CF9605242}" type="pres">
      <dgm:prSet presAssocID="{058959BC-EDC8-44E9-818A-D3F46A1BF0C4}" presName="linNode" presStyleCnt="0"/>
      <dgm:spPr/>
    </dgm:pt>
    <dgm:pt modelId="{FBD8FBD2-4D1F-4A43-80FD-346EB6EF607D}" type="pres">
      <dgm:prSet presAssocID="{058959BC-EDC8-44E9-818A-D3F46A1BF0C4}" presName="parentShp" presStyleLbl="node1" presStyleIdx="0" presStyleCnt="5" custScaleY="597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5E2856-8045-4B0D-9C9C-0A27D271A7AA}" type="pres">
      <dgm:prSet presAssocID="{058959BC-EDC8-44E9-818A-D3F46A1BF0C4}" presName="childShp" presStyleLbl="bgAccFollowNode1" presStyleIdx="0" presStyleCnt="5" custScaleX="154843" custScaleY="633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B02D0F-F028-4B02-A619-7836C4E2EF90}" type="pres">
      <dgm:prSet presAssocID="{B4AB79E1-24FB-4CB1-963F-8BDB576F6787}" presName="spacing" presStyleCnt="0"/>
      <dgm:spPr/>
    </dgm:pt>
    <dgm:pt modelId="{43C4D29C-26A6-43D5-81B5-6CF82F745324}" type="pres">
      <dgm:prSet presAssocID="{03CB806A-8A65-486E-BA4D-E04B50051D91}" presName="linNode" presStyleCnt="0"/>
      <dgm:spPr/>
    </dgm:pt>
    <dgm:pt modelId="{4EC04C04-A270-40DD-BEE3-0A42D163B943}" type="pres">
      <dgm:prSet presAssocID="{03CB806A-8A65-486E-BA4D-E04B50051D91}" presName="parentShp" presStyleLbl="node1" presStyleIdx="1" presStyleCnt="5" custScaleY="513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D04178-B562-463A-A0D8-9FE5EEB47D01}" type="pres">
      <dgm:prSet presAssocID="{03CB806A-8A65-486E-BA4D-E04B50051D91}" presName="childShp" presStyleLbl="bgAccFollowNode1" presStyleIdx="1" presStyleCnt="5" custScaleX="154843" custScaleY="389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50E71A-7502-4172-93DB-E529D076486A}" type="pres">
      <dgm:prSet presAssocID="{2007A6DF-34BA-4C6C-B6CB-145BDFAD7D9F}" presName="spacing" presStyleCnt="0"/>
      <dgm:spPr/>
    </dgm:pt>
    <dgm:pt modelId="{B09B7269-F3D0-4E7F-99F5-DF620CE2A302}" type="pres">
      <dgm:prSet presAssocID="{AD704A82-FAA9-4111-9CB3-D82CC7606BD5}" presName="linNode" presStyleCnt="0"/>
      <dgm:spPr/>
    </dgm:pt>
    <dgm:pt modelId="{AF29C089-8293-4C4A-9C30-855A682D7EE1}" type="pres">
      <dgm:prSet presAssocID="{AD704A82-FAA9-4111-9CB3-D82CC7606BD5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EB7DD-64CF-419F-BE09-AFAF7A4E4BB2}" type="pres">
      <dgm:prSet presAssocID="{AD704A82-FAA9-4111-9CB3-D82CC7606BD5}" presName="childShp" presStyleLbl="bgAccFollowNode1" presStyleIdx="2" presStyleCnt="5" custScaleX="154843" custScaleY="164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AC337-0D4E-4947-9C73-D158B56E3235}" type="pres">
      <dgm:prSet presAssocID="{A3DE06AE-762D-41CF-AB51-DB956D4A7198}" presName="spacing" presStyleCnt="0"/>
      <dgm:spPr/>
    </dgm:pt>
    <dgm:pt modelId="{EFE861A5-A206-4F57-8FDB-C9FCBF678A74}" type="pres">
      <dgm:prSet presAssocID="{87235D0B-9F44-4E05-8206-A9BA5BA1CE83}" presName="linNode" presStyleCnt="0"/>
      <dgm:spPr/>
    </dgm:pt>
    <dgm:pt modelId="{757E5E5D-E7D3-4A65-85B4-BB6C66AA43B6}" type="pres">
      <dgm:prSet presAssocID="{87235D0B-9F44-4E05-8206-A9BA5BA1CE8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310E41-D08F-41C5-B1EC-7F00477B0FAC}" type="pres">
      <dgm:prSet presAssocID="{87235D0B-9F44-4E05-8206-A9BA5BA1CE83}" presName="childShp" presStyleLbl="bgAccFollowNode1" presStyleIdx="3" presStyleCnt="5" custScaleX="1548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759F9-9D30-4992-ACC8-4A62C5EF17B6}" type="pres">
      <dgm:prSet presAssocID="{E827F66F-F5F9-4C76-9D03-22AB0134AD45}" presName="spacing" presStyleCnt="0"/>
      <dgm:spPr/>
    </dgm:pt>
    <dgm:pt modelId="{EE00D603-D872-43A7-89E8-54E1E3518AD4}" type="pres">
      <dgm:prSet presAssocID="{A24DEFF2-A834-43A5-9133-4E9580BE6448}" presName="linNode" presStyleCnt="0"/>
      <dgm:spPr/>
    </dgm:pt>
    <dgm:pt modelId="{2B26339D-ECE5-49F2-A7B8-926ABB3F034B}" type="pres">
      <dgm:prSet presAssocID="{A24DEFF2-A834-43A5-9133-4E9580BE644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900367-9F08-42A8-817B-5D36F8BC206F}" type="pres">
      <dgm:prSet presAssocID="{A24DEFF2-A834-43A5-9133-4E9580BE6448}" presName="childShp" presStyleLbl="bgAccFollowNode1" presStyleIdx="4" presStyleCnt="5" custScaleX="1548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40B8A-8BB1-491C-B3E9-636B8F59E792}" type="presOf" srcId="{8B405876-5103-4B2A-9DDF-BF2ED6B616FA}" destId="{6B310E41-D08F-41C5-B1EC-7F00477B0FAC}" srcOrd="0" destOrd="0" presId="urn:microsoft.com/office/officeart/2005/8/layout/vList6"/>
    <dgm:cxn modelId="{6A877B12-107D-4891-85EB-E0CDF63A6CB8}" type="presOf" srcId="{03CB806A-8A65-486E-BA4D-E04B50051D91}" destId="{4EC04C04-A270-40DD-BEE3-0A42D163B943}" srcOrd="0" destOrd="0" presId="urn:microsoft.com/office/officeart/2005/8/layout/vList6"/>
    <dgm:cxn modelId="{8D13953A-4D39-4C19-9A2B-40B1B40E8DBB}" srcId="{AD704A82-FAA9-4111-9CB3-D82CC7606BD5}" destId="{C5A4A25A-6C89-4D1F-B3A3-9EF49D256BCA}" srcOrd="2" destOrd="0" parTransId="{30C2A8A1-38C6-404B-89C7-DDC675A92E8A}" sibTransId="{A624E1CF-4C67-4931-AEF3-7B14A0EDEDFF}"/>
    <dgm:cxn modelId="{D87F63A2-BE8D-4B9B-878E-153B289B91D6}" srcId="{A24DEFF2-A834-43A5-9133-4E9580BE6448}" destId="{DBAF648F-140D-4E71-997B-3E0E9DA1BFC6}" srcOrd="1" destOrd="0" parTransId="{92F24AC1-1CA8-4978-9047-F1311E5D802A}" sibTransId="{18670E81-54BC-46C7-82F1-51232AED5A8B}"/>
    <dgm:cxn modelId="{36B9BD79-09CF-4329-ADE9-DEC87C52BD5F}" type="presOf" srcId="{029ED182-D5F9-437C-ABC7-D12809198F50}" destId="{6B310E41-D08F-41C5-B1EC-7F00477B0FAC}" srcOrd="0" destOrd="1" presId="urn:microsoft.com/office/officeart/2005/8/layout/vList6"/>
    <dgm:cxn modelId="{3E285E40-0DB2-4279-ADB2-973865B94BE7}" type="presOf" srcId="{A24DEFF2-A834-43A5-9133-4E9580BE6448}" destId="{2B26339D-ECE5-49F2-A7B8-926ABB3F034B}" srcOrd="0" destOrd="0" presId="urn:microsoft.com/office/officeart/2005/8/layout/vList6"/>
    <dgm:cxn modelId="{85CBB326-E05B-457C-8A26-A867F0B7997A}" srcId="{A24DEFF2-A834-43A5-9133-4E9580BE6448}" destId="{5F3B3BC4-72DE-4EF8-91AB-CBF5D6F777CD}" srcOrd="0" destOrd="0" parTransId="{E7A506DA-0F83-4FFF-ADE9-6260ABB2B1DE}" sibTransId="{4E35A78D-33BE-437A-BA09-09A36FAB0292}"/>
    <dgm:cxn modelId="{31916966-A94C-466F-978F-2040516511F3}" type="presOf" srcId="{7C3CB422-26DA-4086-B196-6B6F3EF47F0E}" destId="{26AEB7DD-64CF-419F-BE09-AFAF7A4E4BB2}" srcOrd="0" destOrd="0" presId="urn:microsoft.com/office/officeart/2005/8/layout/vList6"/>
    <dgm:cxn modelId="{A712BC52-E44A-4498-8816-9154571D9B84}" srcId="{A70579F4-B108-4C93-82E7-54A858CBA674}" destId="{03CB806A-8A65-486E-BA4D-E04B50051D91}" srcOrd="1" destOrd="0" parTransId="{7CD03708-7193-42DC-9D39-4F678788BACE}" sibTransId="{2007A6DF-34BA-4C6C-B6CB-145BDFAD7D9F}"/>
    <dgm:cxn modelId="{9057008D-31C6-4634-B5BB-61411B8B7A0F}" type="presOf" srcId="{AD704A82-FAA9-4111-9CB3-D82CC7606BD5}" destId="{AF29C089-8293-4C4A-9C30-855A682D7EE1}" srcOrd="0" destOrd="0" presId="urn:microsoft.com/office/officeart/2005/8/layout/vList6"/>
    <dgm:cxn modelId="{691FF0CC-0106-46E9-BCB7-F3F4D1B901DE}" srcId="{AD704A82-FAA9-4111-9CB3-D82CC7606BD5}" destId="{C074A660-3D08-4CA5-8861-4AC746F3D66C}" srcOrd="1" destOrd="0" parTransId="{F18E25E0-589E-46EF-A49C-25BD38345AFE}" sibTransId="{121E6131-F6D3-4F7A-BD35-E199AD5353F9}"/>
    <dgm:cxn modelId="{8EB4AA7D-86F0-4FB7-A3BD-DCEF30141341}" srcId="{AD704A82-FAA9-4111-9CB3-D82CC7606BD5}" destId="{7C3CB422-26DA-4086-B196-6B6F3EF47F0E}" srcOrd="0" destOrd="0" parTransId="{BD21AB85-2F9B-4B9E-A76A-7E46445B542F}" sibTransId="{A1F56D13-46F5-4FFD-86CA-DACA48D01BEC}"/>
    <dgm:cxn modelId="{CDD6F405-2351-476B-AE7E-B742CBA4B881}" type="presOf" srcId="{5F3B3BC4-72DE-4EF8-91AB-CBF5D6F777CD}" destId="{D6900367-9F08-42A8-817B-5D36F8BC206F}" srcOrd="0" destOrd="0" presId="urn:microsoft.com/office/officeart/2005/8/layout/vList6"/>
    <dgm:cxn modelId="{A43CB253-6254-449B-A4D4-316593EEDAC1}" srcId="{058959BC-EDC8-44E9-818A-D3F46A1BF0C4}" destId="{5036BF09-4549-42DD-A422-952C3CCC339E}" srcOrd="0" destOrd="0" parTransId="{6B7CFAC3-4833-47BC-B8A9-A0EFACE75436}" sibTransId="{84E0696D-29C0-4A3B-A860-DC656F6FFE2B}"/>
    <dgm:cxn modelId="{CB07F9BD-3177-4ACC-A724-B724E436DEB3}" type="presOf" srcId="{1EC9F46F-2F35-4771-8C50-193289DBFABC}" destId="{0AD04178-B562-463A-A0D8-9FE5EEB47D01}" srcOrd="0" destOrd="0" presId="urn:microsoft.com/office/officeart/2005/8/layout/vList6"/>
    <dgm:cxn modelId="{FBCC4D17-CD72-4C9E-A3BC-8D0FFE9C6C8C}" srcId="{A70579F4-B108-4C93-82E7-54A858CBA674}" destId="{87235D0B-9F44-4E05-8206-A9BA5BA1CE83}" srcOrd="3" destOrd="0" parTransId="{65A7C4DB-7826-48B8-8567-47F5D63A6BE4}" sibTransId="{E827F66F-F5F9-4C76-9D03-22AB0134AD45}"/>
    <dgm:cxn modelId="{F61CB65B-BEED-4820-B83C-99FEE086A447}" type="presOf" srcId="{058959BC-EDC8-44E9-818A-D3F46A1BF0C4}" destId="{FBD8FBD2-4D1F-4A43-80FD-346EB6EF607D}" srcOrd="0" destOrd="0" presId="urn:microsoft.com/office/officeart/2005/8/layout/vList6"/>
    <dgm:cxn modelId="{4549647A-0C97-4C3C-9D7B-BB1F902E6CAA}" type="presOf" srcId="{87235D0B-9F44-4E05-8206-A9BA5BA1CE83}" destId="{757E5E5D-E7D3-4A65-85B4-BB6C66AA43B6}" srcOrd="0" destOrd="0" presId="urn:microsoft.com/office/officeart/2005/8/layout/vList6"/>
    <dgm:cxn modelId="{DC503DC4-6199-43A4-90C3-02AFB26DDC73}" srcId="{87235D0B-9F44-4E05-8206-A9BA5BA1CE83}" destId="{029ED182-D5F9-437C-ABC7-D12809198F50}" srcOrd="1" destOrd="0" parTransId="{9E449FA8-35B3-4CBC-996B-C4973833B9D8}" sibTransId="{292DD34D-754A-48E6-9648-3B786D180E04}"/>
    <dgm:cxn modelId="{AE7AC672-C80D-445E-8966-422DC2F5ED44}" type="presOf" srcId="{DBAF648F-140D-4E71-997B-3E0E9DA1BFC6}" destId="{D6900367-9F08-42A8-817B-5D36F8BC206F}" srcOrd="0" destOrd="1" presId="urn:microsoft.com/office/officeart/2005/8/layout/vList6"/>
    <dgm:cxn modelId="{55003825-8B29-4B2C-99EE-3CF040684EF1}" srcId="{03CB806A-8A65-486E-BA4D-E04B50051D91}" destId="{1EC9F46F-2F35-4771-8C50-193289DBFABC}" srcOrd="0" destOrd="0" parTransId="{CC56611E-ED48-4766-99A4-716830088FD3}" sibTransId="{65AB9677-211E-4F39-B130-24AC3E212563}"/>
    <dgm:cxn modelId="{7BC96C23-AF36-437A-9824-9E35E1181968}" srcId="{A70579F4-B108-4C93-82E7-54A858CBA674}" destId="{A24DEFF2-A834-43A5-9133-4E9580BE6448}" srcOrd="4" destOrd="0" parTransId="{AFD3F3E4-4498-401C-9662-166FA8A3EA7F}" sibTransId="{FC2E2C73-114F-4259-80D3-B059E1292B69}"/>
    <dgm:cxn modelId="{CEFB525F-9087-42B6-9C4A-AFD9108455D3}" srcId="{A70579F4-B108-4C93-82E7-54A858CBA674}" destId="{AD704A82-FAA9-4111-9CB3-D82CC7606BD5}" srcOrd="2" destOrd="0" parTransId="{755BE8EF-D1E6-41B2-83C6-5F508729A847}" sibTransId="{A3DE06AE-762D-41CF-AB51-DB956D4A7198}"/>
    <dgm:cxn modelId="{3045DF79-EDA3-4A53-949C-7AC26BCCF3AD}" type="presOf" srcId="{A70579F4-B108-4C93-82E7-54A858CBA674}" destId="{C3AF6DEF-3491-4D99-9CD5-C6BB3A6B9897}" srcOrd="0" destOrd="0" presId="urn:microsoft.com/office/officeart/2005/8/layout/vList6"/>
    <dgm:cxn modelId="{0059AF98-3F3E-4A03-9A0B-6164444EC303}" type="presOf" srcId="{C074A660-3D08-4CA5-8861-4AC746F3D66C}" destId="{26AEB7DD-64CF-419F-BE09-AFAF7A4E4BB2}" srcOrd="0" destOrd="1" presId="urn:microsoft.com/office/officeart/2005/8/layout/vList6"/>
    <dgm:cxn modelId="{99419660-4DA6-4481-9B7F-9B8EAB3CDEC7}" srcId="{A70579F4-B108-4C93-82E7-54A858CBA674}" destId="{058959BC-EDC8-44E9-818A-D3F46A1BF0C4}" srcOrd="0" destOrd="0" parTransId="{9D7CC7D4-5A8D-4402-9E6C-830A5136BCD8}" sibTransId="{B4AB79E1-24FB-4CB1-963F-8BDB576F6787}"/>
    <dgm:cxn modelId="{C624A152-6FDB-47BC-8066-0FA9DB8D628B}" type="presOf" srcId="{5036BF09-4549-42DD-A422-952C3CCC339E}" destId="{E75E2856-8045-4B0D-9C9C-0A27D271A7AA}" srcOrd="0" destOrd="0" presId="urn:microsoft.com/office/officeart/2005/8/layout/vList6"/>
    <dgm:cxn modelId="{D6E6E76D-C3D0-4B8C-ABDB-0D908B8266A7}" type="presOf" srcId="{C5A4A25A-6C89-4D1F-B3A3-9EF49D256BCA}" destId="{26AEB7DD-64CF-419F-BE09-AFAF7A4E4BB2}" srcOrd="0" destOrd="2" presId="urn:microsoft.com/office/officeart/2005/8/layout/vList6"/>
    <dgm:cxn modelId="{81D17424-47C9-4A26-AB2F-FE1464F0A9AB}" srcId="{87235D0B-9F44-4E05-8206-A9BA5BA1CE83}" destId="{8B405876-5103-4B2A-9DDF-BF2ED6B616FA}" srcOrd="0" destOrd="0" parTransId="{39354C22-441A-4D46-A62B-78384037229F}" sibTransId="{265B4C62-413F-4C02-8198-C96D2ACA5DA7}"/>
    <dgm:cxn modelId="{6E042BED-BEC4-4A54-BD5E-FC6B180A0038}" type="presParOf" srcId="{C3AF6DEF-3491-4D99-9CD5-C6BB3A6B9897}" destId="{5B2461A0-2B50-4623-8F50-3A7CF9605242}" srcOrd="0" destOrd="0" presId="urn:microsoft.com/office/officeart/2005/8/layout/vList6"/>
    <dgm:cxn modelId="{195FAE2A-A61F-4429-9816-B128A6586AFE}" type="presParOf" srcId="{5B2461A0-2B50-4623-8F50-3A7CF9605242}" destId="{FBD8FBD2-4D1F-4A43-80FD-346EB6EF607D}" srcOrd="0" destOrd="0" presId="urn:microsoft.com/office/officeart/2005/8/layout/vList6"/>
    <dgm:cxn modelId="{F2618B2F-2A7D-45E3-A400-874F0201493A}" type="presParOf" srcId="{5B2461A0-2B50-4623-8F50-3A7CF9605242}" destId="{E75E2856-8045-4B0D-9C9C-0A27D271A7AA}" srcOrd="1" destOrd="0" presId="urn:microsoft.com/office/officeart/2005/8/layout/vList6"/>
    <dgm:cxn modelId="{8E625984-70EE-4542-BBF2-461C46F1A259}" type="presParOf" srcId="{C3AF6DEF-3491-4D99-9CD5-C6BB3A6B9897}" destId="{0CB02D0F-F028-4B02-A619-7836C4E2EF90}" srcOrd="1" destOrd="0" presId="urn:microsoft.com/office/officeart/2005/8/layout/vList6"/>
    <dgm:cxn modelId="{6E41B8FE-142E-4A01-BF7B-79F19CFE0B83}" type="presParOf" srcId="{C3AF6DEF-3491-4D99-9CD5-C6BB3A6B9897}" destId="{43C4D29C-26A6-43D5-81B5-6CF82F745324}" srcOrd="2" destOrd="0" presId="urn:microsoft.com/office/officeart/2005/8/layout/vList6"/>
    <dgm:cxn modelId="{E6A23FF2-471F-46E6-8B02-7246823C8A5E}" type="presParOf" srcId="{43C4D29C-26A6-43D5-81B5-6CF82F745324}" destId="{4EC04C04-A270-40DD-BEE3-0A42D163B943}" srcOrd="0" destOrd="0" presId="urn:microsoft.com/office/officeart/2005/8/layout/vList6"/>
    <dgm:cxn modelId="{B4F1A52C-497C-4E30-9429-7FF04828CA48}" type="presParOf" srcId="{43C4D29C-26A6-43D5-81B5-6CF82F745324}" destId="{0AD04178-B562-463A-A0D8-9FE5EEB47D01}" srcOrd="1" destOrd="0" presId="urn:microsoft.com/office/officeart/2005/8/layout/vList6"/>
    <dgm:cxn modelId="{951B8006-1210-4435-B040-433B18E95711}" type="presParOf" srcId="{C3AF6DEF-3491-4D99-9CD5-C6BB3A6B9897}" destId="{1350E71A-7502-4172-93DB-E529D076486A}" srcOrd="3" destOrd="0" presId="urn:microsoft.com/office/officeart/2005/8/layout/vList6"/>
    <dgm:cxn modelId="{02C2F2B8-A4CF-4E36-B71A-F926C5F8480C}" type="presParOf" srcId="{C3AF6DEF-3491-4D99-9CD5-C6BB3A6B9897}" destId="{B09B7269-F3D0-4E7F-99F5-DF620CE2A302}" srcOrd="4" destOrd="0" presId="urn:microsoft.com/office/officeart/2005/8/layout/vList6"/>
    <dgm:cxn modelId="{79628BBE-4F01-4F4B-8A74-607A8F44E8C9}" type="presParOf" srcId="{B09B7269-F3D0-4E7F-99F5-DF620CE2A302}" destId="{AF29C089-8293-4C4A-9C30-855A682D7EE1}" srcOrd="0" destOrd="0" presId="urn:microsoft.com/office/officeart/2005/8/layout/vList6"/>
    <dgm:cxn modelId="{578E77AC-07B3-43D5-A92E-C6EE62AC6544}" type="presParOf" srcId="{B09B7269-F3D0-4E7F-99F5-DF620CE2A302}" destId="{26AEB7DD-64CF-419F-BE09-AFAF7A4E4BB2}" srcOrd="1" destOrd="0" presId="urn:microsoft.com/office/officeart/2005/8/layout/vList6"/>
    <dgm:cxn modelId="{8B25089A-B156-47B3-8E63-C94499C4F229}" type="presParOf" srcId="{C3AF6DEF-3491-4D99-9CD5-C6BB3A6B9897}" destId="{D67AC337-0D4E-4947-9C73-D158B56E3235}" srcOrd="5" destOrd="0" presId="urn:microsoft.com/office/officeart/2005/8/layout/vList6"/>
    <dgm:cxn modelId="{12D21628-B924-4CDB-BCF1-B9EF77C4A040}" type="presParOf" srcId="{C3AF6DEF-3491-4D99-9CD5-C6BB3A6B9897}" destId="{EFE861A5-A206-4F57-8FDB-C9FCBF678A74}" srcOrd="6" destOrd="0" presId="urn:microsoft.com/office/officeart/2005/8/layout/vList6"/>
    <dgm:cxn modelId="{222FF2B0-4C10-4B2B-834C-2853AA82F6B5}" type="presParOf" srcId="{EFE861A5-A206-4F57-8FDB-C9FCBF678A74}" destId="{757E5E5D-E7D3-4A65-85B4-BB6C66AA43B6}" srcOrd="0" destOrd="0" presId="urn:microsoft.com/office/officeart/2005/8/layout/vList6"/>
    <dgm:cxn modelId="{E0155A7B-DF70-4A19-A02C-B1AA4CEA06B0}" type="presParOf" srcId="{EFE861A5-A206-4F57-8FDB-C9FCBF678A74}" destId="{6B310E41-D08F-41C5-B1EC-7F00477B0FAC}" srcOrd="1" destOrd="0" presId="urn:microsoft.com/office/officeart/2005/8/layout/vList6"/>
    <dgm:cxn modelId="{25B6726C-D5AE-4293-8159-5345634224C6}" type="presParOf" srcId="{C3AF6DEF-3491-4D99-9CD5-C6BB3A6B9897}" destId="{73C759F9-9D30-4992-ACC8-4A62C5EF17B6}" srcOrd="7" destOrd="0" presId="urn:microsoft.com/office/officeart/2005/8/layout/vList6"/>
    <dgm:cxn modelId="{A1538501-4BDC-46E9-91EC-26165F4423EE}" type="presParOf" srcId="{C3AF6DEF-3491-4D99-9CD5-C6BB3A6B9897}" destId="{EE00D603-D872-43A7-89E8-54E1E3518AD4}" srcOrd="8" destOrd="0" presId="urn:microsoft.com/office/officeart/2005/8/layout/vList6"/>
    <dgm:cxn modelId="{63835EBB-6517-43D7-A582-7C7EF7569AFC}" type="presParOf" srcId="{EE00D603-D872-43A7-89E8-54E1E3518AD4}" destId="{2B26339D-ECE5-49F2-A7B8-926ABB3F034B}" srcOrd="0" destOrd="0" presId="urn:microsoft.com/office/officeart/2005/8/layout/vList6"/>
    <dgm:cxn modelId="{F1B9EF8E-D73D-4E26-A271-D1894C6CA322}" type="presParOf" srcId="{EE00D603-D872-43A7-89E8-54E1E3518AD4}" destId="{D6900367-9F08-42A8-817B-5D36F8BC20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2856-8045-4B0D-9C9C-0A27D271A7AA}">
      <dsp:nvSpPr>
        <dsp:cNvPr id="0" name=""/>
        <dsp:cNvSpPr/>
      </dsp:nvSpPr>
      <dsp:spPr>
        <a:xfrm>
          <a:off x="2477822" y="1770"/>
          <a:ext cx="5749264" cy="7119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8 jours au moins avant la date de l’entretien par le supérieur hiérarchique direct</a:t>
          </a:r>
          <a:endParaRPr lang="fr-FR" sz="1800" kern="1200" dirty="0"/>
        </a:p>
      </dsp:txBody>
      <dsp:txXfrm>
        <a:off x="2477822" y="90760"/>
        <a:ext cx="5482294" cy="533941"/>
      </dsp:txXfrm>
    </dsp:sp>
    <dsp:sp modelId="{FBD8FBD2-4D1F-4A43-80FD-346EB6EF607D}">
      <dsp:nvSpPr>
        <dsp:cNvPr id="0" name=""/>
        <dsp:cNvSpPr/>
      </dsp:nvSpPr>
      <dsp:spPr>
        <a:xfrm>
          <a:off x="2512" y="22134"/>
          <a:ext cx="2475309" cy="671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Convocation</a:t>
          </a:r>
          <a:endParaRPr lang="fr-FR" sz="2500" kern="1200" dirty="0"/>
        </a:p>
      </dsp:txBody>
      <dsp:txXfrm>
        <a:off x="35277" y="54899"/>
        <a:ext cx="2409779" cy="605663"/>
      </dsp:txXfrm>
    </dsp:sp>
    <dsp:sp modelId="{0AD04178-B562-463A-A0D8-9FE5EEB47D01}">
      <dsp:nvSpPr>
        <dsp:cNvPr id="0" name=""/>
        <dsp:cNvSpPr/>
      </dsp:nvSpPr>
      <dsp:spPr>
        <a:xfrm>
          <a:off x="2477822" y="895927"/>
          <a:ext cx="5749264" cy="437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La convocation est accompagnée de la </a:t>
          </a:r>
          <a:r>
            <a:rPr lang="fr-FR" sz="1800" b="1" kern="1200" dirty="0" smtClean="0"/>
            <a:t>fiche de poste</a:t>
          </a:r>
          <a:r>
            <a:rPr lang="fr-FR" sz="1800" kern="1200" dirty="0" smtClean="0"/>
            <a:t> de l’intéressé et de la trame du compte-rendu</a:t>
          </a:r>
          <a:endParaRPr lang="fr-FR" sz="1800" kern="1200" dirty="0"/>
        </a:p>
      </dsp:txBody>
      <dsp:txXfrm>
        <a:off x="2477822" y="950612"/>
        <a:ext cx="5585210" cy="328108"/>
      </dsp:txXfrm>
    </dsp:sp>
    <dsp:sp modelId="{4EC04C04-A270-40DD-BEE3-0A42D163B943}">
      <dsp:nvSpPr>
        <dsp:cNvPr id="0" name=""/>
        <dsp:cNvSpPr/>
      </dsp:nvSpPr>
      <dsp:spPr>
        <a:xfrm>
          <a:off x="2512" y="826044"/>
          <a:ext cx="2475309" cy="5772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Entretien</a:t>
          </a:r>
          <a:endParaRPr lang="fr-FR" sz="2500" kern="1200" dirty="0"/>
        </a:p>
      </dsp:txBody>
      <dsp:txXfrm>
        <a:off x="30691" y="854223"/>
        <a:ext cx="2418951" cy="520886"/>
      </dsp:txXfrm>
    </dsp:sp>
    <dsp:sp modelId="{26AEB7DD-64CF-419F-BE09-AFAF7A4E4BB2}">
      <dsp:nvSpPr>
        <dsp:cNvPr id="0" name=""/>
        <dsp:cNvSpPr/>
      </dsp:nvSpPr>
      <dsp:spPr>
        <a:xfrm>
          <a:off x="2477822" y="1515641"/>
          <a:ext cx="5749264" cy="18434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L’évaluateur dispose de </a:t>
          </a:r>
          <a:r>
            <a:rPr lang="fr-FR" sz="1800" b="1" kern="1200" dirty="0" smtClean="0"/>
            <a:t>15 jours </a:t>
          </a:r>
          <a:r>
            <a:rPr lang="fr-FR" sz="1800" kern="1200" dirty="0" smtClean="0"/>
            <a:t>pour rédiger le compte-rendu et le notifier à l’agent qui, le cas échéant, le complète de ses observations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 compter de la notification, l’agent a 15 jours pour en  demander la révision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</dsp:txBody>
      <dsp:txXfrm>
        <a:off x="2477822" y="1746076"/>
        <a:ext cx="5057959" cy="1382610"/>
      </dsp:txXfrm>
    </dsp:sp>
    <dsp:sp modelId="{AF29C089-8293-4C4A-9C30-855A682D7EE1}">
      <dsp:nvSpPr>
        <dsp:cNvPr id="0" name=""/>
        <dsp:cNvSpPr/>
      </dsp:nvSpPr>
      <dsp:spPr>
        <a:xfrm>
          <a:off x="2512" y="1875619"/>
          <a:ext cx="2475309" cy="11235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Rédaction du CR et notification</a:t>
          </a:r>
          <a:endParaRPr lang="fr-FR" sz="2500" kern="1200" dirty="0"/>
        </a:p>
      </dsp:txBody>
      <dsp:txXfrm>
        <a:off x="57358" y="1930465"/>
        <a:ext cx="2365617" cy="1013833"/>
      </dsp:txXfrm>
    </dsp:sp>
    <dsp:sp modelId="{6B310E41-D08F-41C5-B1EC-7F00477B0FAC}">
      <dsp:nvSpPr>
        <dsp:cNvPr id="0" name=""/>
        <dsp:cNvSpPr/>
      </dsp:nvSpPr>
      <dsp:spPr>
        <a:xfrm>
          <a:off x="2477822" y="3471474"/>
          <a:ext cx="5749264" cy="11235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Pas de délai </a:t>
          </a:r>
          <a:r>
            <a:rPr lang="fr-FR" sz="1800" b="0" kern="1200" dirty="0" smtClean="0"/>
            <a:t>pour la signature du CR par l’autorité</a:t>
          </a:r>
          <a:endParaRPr lang="fr-FR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Délai de 15 jours mois </a:t>
          </a:r>
          <a:r>
            <a:rPr lang="fr-FR" sz="1800" b="0" kern="1200" dirty="0" smtClean="0"/>
            <a:t>pour la réponse à une demande de révision, l’agent ayant 1 mois pour saisir la CAP</a:t>
          </a:r>
          <a:endParaRPr lang="fr-FR" sz="1800" b="0" kern="1200" dirty="0"/>
        </a:p>
      </dsp:txBody>
      <dsp:txXfrm>
        <a:off x="2477822" y="3611915"/>
        <a:ext cx="5327942" cy="842643"/>
      </dsp:txXfrm>
    </dsp:sp>
    <dsp:sp modelId="{757E5E5D-E7D3-4A65-85B4-BB6C66AA43B6}">
      <dsp:nvSpPr>
        <dsp:cNvPr id="0" name=""/>
        <dsp:cNvSpPr/>
      </dsp:nvSpPr>
      <dsp:spPr>
        <a:xfrm>
          <a:off x="2512" y="3471474"/>
          <a:ext cx="2475309" cy="11235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Visa de l’autorité territoriale</a:t>
          </a:r>
          <a:endParaRPr lang="fr-FR" sz="2500" kern="1200" dirty="0"/>
        </a:p>
      </dsp:txBody>
      <dsp:txXfrm>
        <a:off x="57358" y="3526320"/>
        <a:ext cx="2365617" cy="1013833"/>
      </dsp:txXfrm>
    </dsp:sp>
    <dsp:sp modelId="{D6900367-9F08-42A8-817B-5D36F8BC206F}">
      <dsp:nvSpPr>
        <dsp:cNvPr id="0" name=""/>
        <dsp:cNvSpPr/>
      </dsp:nvSpPr>
      <dsp:spPr>
        <a:xfrm>
          <a:off x="2477822" y="4707352"/>
          <a:ext cx="5749264" cy="11235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Le compte-rendu est versé au dossier de l’agent et </a:t>
          </a:r>
          <a:r>
            <a:rPr lang="fr-FR" sz="1800" b="1" kern="1200" dirty="0" smtClean="0"/>
            <a:t>communiqué à l’agent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Une copie est communiquée au CDG pour la CAP</a:t>
          </a:r>
          <a:endParaRPr lang="fr-FR" sz="1800" kern="1200" dirty="0"/>
        </a:p>
      </dsp:txBody>
      <dsp:txXfrm>
        <a:off x="2477822" y="4847793"/>
        <a:ext cx="5327942" cy="842643"/>
      </dsp:txXfrm>
    </dsp:sp>
    <dsp:sp modelId="{2B26339D-ECE5-49F2-A7B8-926ABB3F034B}">
      <dsp:nvSpPr>
        <dsp:cNvPr id="0" name=""/>
        <dsp:cNvSpPr/>
      </dsp:nvSpPr>
      <dsp:spPr>
        <a:xfrm>
          <a:off x="2512" y="4707352"/>
          <a:ext cx="2475309" cy="11235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Clôture</a:t>
          </a:r>
          <a:endParaRPr lang="fr-FR" sz="2500" kern="1200" dirty="0"/>
        </a:p>
      </dsp:txBody>
      <dsp:txXfrm>
        <a:off x="57358" y="4762198"/>
        <a:ext cx="2365617" cy="1013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/>
          <a:lstStyle>
            <a:lvl1pPr algn="l">
              <a:defRPr sz="1200"/>
            </a:lvl1pPr>
          </a:lstStyle>
          <a:p>
            <a:r>
              <a:rPr lang="fr-FR" smtClean="0"/>
              <a:t>Centre de Gestion de la Charente-Maritime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/>
          <a:lstStyle>
            <a:lvl1pPr algn="r">
              <a:defRPr sz="1200"/>
            </a:lvl1pPr>
          </a:lstStyle>
          <a:p>
            <a:fld id="{39E9DC4B-9100-488A-AA15-2B5E73FB122F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1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 anchor="b"/>
          <a:lstStyle>
            <a:lvl1pPr algn="l">
              <a:defRPr sz="1200"/>
            </a:lvl1pPr>
          </a:lstStyle>
          <a:p>
            <a:r>
              <a:rPr lang="fr-FR" smtClean="0"/>
              <a:t>04/2015 - G. VANEY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1601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 anchor="b"/>
          <a:lstStyle>
            <a:lvl1pPr algn="r">
              <a:defRPr sz="1200"/>
            </a:lvl1pPr>
          </a:lstStyle>
          <a:p>
            <a:fld id="{6DC747CB-1BDE-409A-B8CF-95ABB686C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961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/>
          <a:lstStyle>
            <a:lvl1pPr algn="l">
              <a:defRPr sz="1200"/>
            </a:lvl1pPr>
          </a:lstStyle>
          <a:p>
            <a:r>
              <a:rPr lang="fr-FR" smtClean="0"/>
              <a:t>Centre de Gestion de la Charente-Maritime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/>
          <a:lstStyle>
            <a:lvl1pPr algn="r">
              <a:defRPr sz="1200"/>
            </a:lvl1pPr>
          </a:lstStyle>
          <a:p>
            <a:fld id="{43A95356-9F60-4437-A444-6A4339DAAC3F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7" tIns="45499" rIns="90997" bIns="4549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6"/>
          </a:xfrm>
          <a:prstGeom prst="rect">
            <a:avLst/>
          </a:prstGeom>
        </p:spPr>
        <p:txBody>
          <a:bodyPr vert="horz" lIns="90997" tIns="45499" rIns="90997" bIns="4549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 anchor="b"/>
          <a:lstStyle>
            <a:lvl1pPr algn="l">
              <a:defRPr sz="1200"/>
            </a:lvl1pPr>
          </a:lstStyle>
          <a:p>
            <a:r>
              <a:rPr lang="fr-FR" smtClean="0"/>
              <a:t>04/2015 - G. VANEY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9" cy="496491"/>
          </a:xfrm>
          <a:prstGeom prst="rect">
            <a:avLst/>
          </a:prstGeom>
        </p:spPr>
        <p:txBody>
          <a:bodyPr vert="horz" lIns="90997" tIns="45499" rIns="90997" bIns="45499" rtlCol="0" anchor="b"/>
          <a:lstStyle>
            <a:lvl1pPr algn="r">
              <a:defRPr sz="1200"/>
            </a:lvl1pPr>
          </a:lstStyle>
          <a:p>
            <a:fld id="{42E8D003-F022-4F3D-94A1-204B09455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146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50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91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73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08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62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none" dirty="0" smtClean="0"/>
              <a:t>Bilan général de l’activité</a:t>
            </a:r>
          </a:p>
          <a:p>
            <a:endParaRPr lang="fr-FR" u="none" dirty="0" smtClean="0"/>
          </a:p>
          <a:p>
            <a:r>
              <a:rPr lang="fr-FR" u="none" dirty="0" smtClean="0"/>
              <a:t>L’évaluateur et l’agent échangent sur l’activité et l’environnement professionnel (exercice du poste, fonctionnement du service, relations avec l’équipe, conditions de travail…), afin de dresser un bilan de l’année : faits et évolutions majeurs, aspects positifs et points à améliorer,</a:t>
            </a:r>
            <a:r>
              <a:rPr lang="fr-FR" u="none" baseline="0" dirty="0" smtClean="0"/>
              <a:t> difficultés rencontrées…</a:t>
            </a:r>
          </a:p>
          <a:p>
            <a:pPr defTabSz="9099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>
              <a:latin typeface="Tahoma" pitchFamily="34" charset="0"/>
              <a:cs typeface="Calibri" pitchFamily="34" charset="0"/>
            </a:endParaRPr>
          </a:p>
          <a:p>
            <a:pPr defTabSz="9099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u="sng" dirty="0" smtClean="0">
                <a:latin typeface="Tahoma" pitchFamily="34" charset="0"/>
                <a:cs typeface="Calibri" pitchFamily="34" charset="0"/>
              </a:rPr>
              <a:t>Bonnes pratiques :</a:t>
            </a:r>
          </a:p>
          <a:p>
            <a:pPr marL="170621" indent="-170621" defTabSz="909979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dirty="0" smtClean="0">
                <a:latin typeface="Tahoma" pitchFamily="34" charset="0"/>
                <a:cs typeface="Calibri" pitchFamily="34" charset="0"/>
              </a:rPr>
              <a:t>Veiller à évaluer ce que fait l’agent (ce qu’il réalise) et non la personne (ce qu’elle est)</a:t>
            </a:r>
          </a:p>
          <a:p>
            <a:pPr marL="170621" indent="-170621" defTabSz="909979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dirty="0" smtClean="0">
                <a:latin typeface="Tahoma" pitchFamily="34" charset="0"/>
                <a:cs typeface="Calibri" pitchFamily="34" charset="0"/>
              </a:rPr>
              <a:t>Tenir compte du contexte (moyens mis à disposition, organisation…)</a:t>
            </a:r>
          </a:p>
          <a:p>
            <a:pPr marL="170621" indent="-170621" defTabSz="909979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dirty="0" smtClean="0">
                <a:latin typeface="Tahoma" pitchFamily="34" charset="0"/>
                <a:cs typeface="Calibri" pitchFamily="34" charset="0"/>
              </a:rPr>
              <a:t>Valoriser les réussites et mettre en avant les points positifs</a:t>
            </a:r>
          </a:p>
          <a:p>
            <a:pPr marL="170621" indent="-170621" defTabSz="909979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dirty="0" smtClean="0">
                <a:latin typeface="Tahoma" pitchFamily="34" charset="0"/>
                <a:cs typeface="Calibri" pitchFamily="34" charset="0"/>
              </a:rPr>
              <a:t>Expliquer et justifier les critiques au moyen de faits précis et significatifs</a:t>
            </a:r>
          </a:p>
          <a:p>
            <a:pPr marL="170621" indent="-170621" defTabSz="909979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dirty="0" smtClean="0">
                <a:latin typeface="Tahoma" pitchFamily="34" charset="0"/>
                <a:cs typeface="Calibri" pitchFamily="34" charset="0"/>
              </a:rPr>
              <a:t>Inciter l’agent à trouver par lui-même des pistes pour résoudre ses difficultés, afin de l’impliquer et le responsabiliser</a:t>
            </a:r>
          </a:p>
          <a:p>
            <a:pPr marL="170621" indent="-170621" defTabSz="909979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endParaRPr lang="fr-FR" dirty="0" smtClean="0">
              <a:latin typeface="Tahoma" pitchFamily="34" charset="0"/>
              <a:cs typeface="Calibri" pitchFamily="34" charset="0"/>
            </a:endParaRPr>
          </a:p>
          <a:p>
            <a:pPr marL="170621" indent="-170621" defTabSz="909979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endParaRPr lang="fr-FR" dirty="0">
              <a:latin typeface="Tahoma" pitchFamily="34" charset="0"/>
              <a:cs typeface="Calibri" pitchFamily="34" charset="0"/>
            </a:endParaRPr>
          </a:p>
          <a:p>
            <a:endParaRPr lang="fr-FR" u="none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79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76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21" indent="-170621">
              <a:buFontTx/>
              <a:buChar char="-"/>
            </a:pPr>
            <a:endParaRPr lang="fr-FR" u="none" dirty="0"/>
          </a:p>
        </p:txBody>
      </p:sp>
    </p:spTree>
    <p:extLst>
      <p:ext uri="{BB962C8B-B14F-4D97-AF65-F5344CB8AC3E}">
        <p14:creationId xmlns:p14="http://schemas.microsoft.com/office/powerpoint/2010/main" val="354529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432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67756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802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715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56583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619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64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79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2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57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3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2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8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6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94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58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75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C261-7C27-4019-9D64-B96524C21732}" type="datetimeFigureOut">
              <a:rPr lang="fr-FR" smtClean="0"/>
              <a:t>01/07/2015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E6D7-B346-49AA-A343-704AD808B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40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g17.f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220486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l’entretien professionnel au 1</a:t>
            </a:r>
            <a:r>
              <a:rPr lang="fr-FR" sz="4000" baseline="300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er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janvier 2015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Le bon déroulement de la démarche entretien d’évaluation nécessite 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un organigramme des services </a:t>
            </a:r>
            <a:r>
              <a:rPr lang="fr-FR" dirty="0" smtClean="0">
                <a:solidFill>
                  <a:schemeClr val="tx2"/>
                </a:solidFill>
              </a:rPr>
              <a:t>cohérents à faire valider par le comité techn</a:t>
            </a:r>
            <a:r>
              <a:rPr lang="fr-FR" dirty="0" smtClean="0">
                <a:solidFill>
                  <a:schemeClr val="tx2"/>
                </a:solidFill>
              </a:rPr>
              <a:t>ique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des fiches de postes actualisés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des objectifs ciblés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des critères adaptés aux situations </a:t>
            </a:r>
            <a:r>
              <a:rPr lang="fr-FR" dirty="0" smtClean="0">
                <a:solidFill>
                  <a:schemeClr val="tx2"/>
                </a:solidFill>
              </a:rPr>
              <a:t>professionnelles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188640"/>
            <a:ext cx="74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6 - Les facteurs de réussite : préparer la démarche</a:t>
            </a:r>
            <a:endParaRPr lang="fr-FR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/>
          <a:srcRect l="3439" t="9524" r="23281" b="7302"/>
          <a:stretch/>
        </p:blipFill>
        <p:spPr bwMode="auto">
          <a:xfrm>
            <a:off x="539552" y="0"/>
            <a:ext cx="830342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6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/>
          <a:srcRect l="3836" t="9947" r="23413" b="7937"/>
          <a:stretch/>
        </p:blipFill>
        <p:spPr bwMode="auto">
          <a:xfrm>
            <a:off x="539552" y="0"/>
            <a:ext cx="820891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16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813093"/>
              </p:ext>
            </p:extLst>
          </p:nvPr>
        </p:nvGraphicFramePr>
        <p:xfrm>
          <a:off x="539552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9512" y="188640"/>
            <a:ext cx="747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6 – la mise en place de l’entretien professionnel </a:t>
            </a:r>
            <a:endParaRPr lang="fr-FR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8 – les notions de base de l’entretien professionnel ?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fr-FR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L’entretien s’articule autour de 6 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points forts qui seront repris dans la fiche d’entretien 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fr-FR" sz="2700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er</a:t>
            </a: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 le bilan général de l’activité sur l’année écoulée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7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fr-FR" sz="2700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 la valeur professionnelle et la manière de servir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7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fr-FR" sz="2700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 les objectifs à réaliser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7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fr-FR" sz="2700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 les formations envisagées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7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fr-FR" sz="2700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 les perspectives d’évolution professionnelle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7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fr-FR" sz="2700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27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 l’appréciation générale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7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sz="25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fr-FR" sz="2500" b="1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er</a:t>
            </a:r>
            <a:r>
              <a:rPr lang="fr-FR" sz="25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 </a:t>
            </a:r>
            <a:r>
              <a:rPr lang="fr-FR" sz="25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Bilan </a:t>
            </a:r>
            <a:r>
              <a:rPr lang="fr-FR" sz="25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général de l’activité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sz="1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5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Bonnes pratiques :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Évaluer ce que fait l’agent et non sa personne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Tenir compte du contexte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Valoriser les réussites et les points positifs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Expliquer et justifier les critiques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192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49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fr-FR" b="1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point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Valeur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professionnelle et manière de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servir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(démarche à faire valider par le CT départemental)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sz="1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fr-FR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Critères </a:t>
            </a:r>
            <a:r>
              <a:rPr lang="fr-FR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Efficacité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dans l’emploi et la réalisation des objectifs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Compétences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professionnelles et techniques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Qualités relationnelles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Capacités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d’expertise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et/ou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d’encadrement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fr-FR" u="sng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Barême</a:t>
            </a:r>
            <a:r>
              <a:rPr lang="fr-FR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fr-FR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exemple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 Supérieur aux attentes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atisfaisant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 A améliorer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 Insatisfaisant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13756" r="31595" b="18307"/>
          <a:stretch/>
        </p:blipFill>
        <p:spPr bwMode="auto">
          <a:xfrm>
            <a:off x="899592" y="620688"/>
            <a:ext cx="727280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52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1640" t="35555" r="30953" b="16833"/>
          <a:stretch/>
        </p:blipFill>
        <p:spPr bwMode="auto">
          <a:xfrm>
            <a:off x="611560" y="980727"/>
            <a:ext cx="7632848" cy="5145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188640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de grille de lecture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compétences professionnelles ?</a:t>
            </a:r>
            <a:endParaRPr lang="fr-FR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/>
          <a:srcRect l="11773" t="26245" r="31217" b="12804"/>
          <a:stretch/>
        </p:blipFill>
        <p:spPr bwMode="auto">
          <a:xfrm>
            <a:off x="683568" y="908720"/>
            <a:ext cx="756084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188640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de grille de lecture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qualités relationnelles ?</a:t>
            </a:r>
            <a:endParaRPr lang="fr-FR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1706" y="1124744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1 –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Le contexte réglementaire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2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– L’entretien professionnel : pourquoi faire ? 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3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–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les avantages de l’entretien professionnel au regard de la notation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4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– L’entretien professionnel :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mode d’emploi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5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– L’entretien professionnel : ce qu’il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ne doit pas être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6 – les facteurs de réussite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7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–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la mise en place de l’entretien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professionnel </a:t>
            </a:r>
            <a:endParaRPr lang="fr-FR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8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– les notions de base de l’entretien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professionnel </a:t>
            </a:r>
            <a:endParaRPr lang="fr-FR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9 –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l’exploitation des entretiens professionnels 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10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– Les bons conseils ou écueils à éviter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11 – Accès à l’information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2605" y="404664"/>
            <a:ext cx="712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Plan de l’intervention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424847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sz="25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fr-FR" sz="2500" b="1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25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 </a:t>
            </a:r>
            <a:r>
              <a:rPr lang="fr-FR" sz="25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Objectifs </a:t>
            </a:r>
            <a:r>
              <a:rPr lang="fr-FR" sz="25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à réaliser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sz="2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5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Bonnes pratiques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Co-élaborer les objectifs avec l’évalué 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S’assurer qu’ils sont compris et acceptés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25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Définir des moyens de mesure d’atteinte des objectifs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sz="2500" i="1" dirty="0" smtClean="0"/>
          </a:p>
        </p:txBody>
      </p:sp>
    </p:spTree>
    <p:extLst>
      <p:ext uri="{BB962C8B-B14F-4D97-AF65-F5344CB8AC3E}">
        <p14:creationId xmlns:p14="http://schemas.microsoft.com/office/powerpoint/2010/main" val="4703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Comment 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déterminer les objectifs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fr-FR" sz="28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Ils sont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fr-FR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" indent="0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Adaptés à la fonction et au poste</a:t>
            </a:r>
          </a:p>
          <a:p>
            <a:pPr marL="57150" indent="0">
              <a:buNone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En nombre limité : 3 à 5 par agent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À portée collective</a:t>
            </a:r>
          </a:p>
          <a:p>
            <a:pPr lvl="2"/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du service</a:t>
            </a:r>
          </a:p>
          <a:p>
            <a:pPr lvl="2"/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 la collectivité ou de l’établissement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- À portée individuelle</a:t>
            </a:r>
          </a:p>
          <a:p>
            <a:pPr lvl="2"/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mission ou projet exceptionnel</a:t>
            </a:r>
          </a:p>
          <a:p>
            <a:pPr lvl="2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adaptation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à de nouveaux outils</a:t>
            </a:r>
          </a:p>
          <a:p>
            <a:pPr lvl="2"/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Progression de compétences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Ils doivent être spécifiques, mesurables, atteignables, réalistes et temporels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0427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/>
          <a:srcRect l="3704" t="20317" r="23280" b="14497"/>
          <a:stretch/>
        </p:blipFill>
        <p:spPr bwMode="auto">
          <a:xfrm>
            <a:off x="539552" y="908720"/>
            <a:ext cx="756084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1166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Exemple de détermination d’objectifs</a:t>
            </a:r>
          </a:p>
        </p:txBody>
      </p:sp>
    </p:spTree>
    <p:extLst>
      <p:ext uri="{BB962C8B-B14F-4D97-AF65-F5344CB8AC3E}">
        <p14:creationId xmlns:p14="http://schemas.microsoft.com/office/powerpoint/2010/main" val="6662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sz="3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fr-FR" sz="3000" b="1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3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0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point </a:t>
            </a:r>
            <a:r>
              <a:rPr lang="fr-FR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Formations envisagées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sz="1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6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Bonnes pratiques :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Rappeler les formations suivies durant l’année et évaluer leur impact sur le travail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Faire le point sur les formations professionnelles obligatoires et facultatives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2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Informer sur le DIF (modalités, crédit d’heure disponible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…)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Possibilité de consulter le catalogue de formation du CNFPT en ligne </a:t>
            </a:r>
            <a:endParaRPr lang="fr-FR" sz="2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515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1706" y="1052737"/>
            <a:ext cx="8229600" cy="504055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sz="4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fr-FR" sz="4000" b="1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4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point </a:t>
            </a:r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Evolution </a:t>
            </a:r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professionnelle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sz="4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3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Bonnes pratiques :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3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S’être informé auprès de la DRH des perspectives de carrière de l’agent, pour pouvoir le renseigner et répondre à ses questions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sz="3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3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Sensibiliser à la mobilité les agents affectés à des tâches « pénibles », dans une logique de prévention du reclassement pour inaptitude physique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3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sz="3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Sensibiliser les agents proches de la retraite sur la préparation de leur départ</a:t>
            </a:r>
          </a:p>
          <a:p>
            <a:pPr marL="0" indent="0">
              <a:buNone/>
            </a:pP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25531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/>
          <a:srcRect l="3255" t="20741" r="23176" b="8360"/>
          <a:stretch/>
        </p:blipFill>
        <p:spPr bwMode="auto">
          <a:xfrm>
            <a:off x="323528" y="548680"/>
            <a:ext cx="828092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8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0364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sz="33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fr-FR" sz="3300" b="1" u="sng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sz="33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3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point </a:t>
            </a:r>
            <a:r>
              <a:rPr lang="fr-FR" sz="33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sz="3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Appréciation générale</a:t>
            </a:r>
            <a:endParaRPr lang="fr-FR" sz="33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sz="1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FR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Bonnes pratiques :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Rédiger avec soin en ayant présent à l’esprit que l’appréciation a un impact direct sur la carrière de l’agent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FR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Deux écueils à éviter :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 excès de complaisance ou de sévérité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Une tendance à évaluer tous les agents de la même manière</a:t>
            </a:r>
          </a:p>
          <a:p>
            <a:pPr marL="0" indent="0">
              <a:buNone/>
            </a:pP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547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6634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L’évolution de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carrière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mobilité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plan de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formation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L’organisation des services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fiches de poste et organigramme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 régime indemnitaire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discipline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résumé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l’entretien professionnel est un élément nourricier de la politique de ressources humaines 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9 – l’exploitation des entretiens professionnels  </a:t>
            </a:r>
          </a:p>
        </p:txBody>
      </p:sp>
    </p:spTree>
    <p:extLst>
      <p:ext uri="{BB962C8B-B14F-4D97-AF65-F5344CB8AC3E}">
        <p14:creationId xmlns:p14="http://schemas.microsoft.com/office/powerpoint/2010/main" val="34501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4868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10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– Le portail </a:t>
            </a:r>
            <a:r>
              <a:rPr lang="fr-FR" sz="2400" dirty="0" err="1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ciril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full web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La société éditrice du logiciel carrière , CIRIL, propose une migration vers un outil full web avec de nouvelles fonctionnalités</a:t>
            </a:r>
          </a:p>
          <a:p>
            <a:r>
              <a:rPr lang="fr-FR" sz="2800" i="1" dirty="0" smtClean="0">
                <a:solidFill>
                  <a:schemeClr val="tx2"/>
                </a:solidFill>
              </a:rPr>
              <a:t>En ce qui concerne l’entretien d’évaluation</a:t>
            </a:r>
            <a:r>
              <a:rPr lang="fr-FR" sz="2800" dirty="0" smtClean="0">
                <a:solidFill>
                  <a:schemeClr val="tx2"/>
                </a:solidFill>
              </a:rPr>
              <a:t>, une fiche type établie par l’éditeur sera livrée dans l’outil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Les délais d’acquisition et de mise en œuvre permettent d’envisager une mise en œuvre de cet outil au cours de l’année 2016 </a:t>
            </a:r>
          </a:p>
        </p:txBody>
      </p:sp>
    </p:spTree>
    <p:extLst>
      <p:ext uri="{BB962C8B-B14F-4D97-AF65-F5344CB8AC3E}">
        <p14:creationId xmlns:p14="http://schemas.microsoft.com/office/powerpoint/2010/main" val="40732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1706" y="1603020"/>
            <a:ext cx="8229600" cy="1897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b="1" dirty="0" smtClean="0">
                <a:solidFill>
                  <a:schemeClr val="tx2">
                    <a:lumMod val="75000"/>
                  </a:schemeClr>
                </a:solidFill>
              </a:rPr>
              <a:t>Documents seront mis en ligne sur le site Internet : </a:t>
            </a:r>
            <a:r>
              <a:rPr lang="fr-FR" sz="27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www.cdg17.fr</a:t>
            </a:r>
            <a:r>
              <a:rPr lang="fr-FR" sz="27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r-FR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11 – Accès à la documentation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1706" y="1603021"/>
            <a:ext cx="8229600" cy="5254979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fr-FR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Loi </a:t>
            </a: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84-53 du </a:t>
            </a:r>
            <a:r>
              <a:rPr lang="fr-FR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26 janvier 1984 </a:t>
            </a:r>
          </a:p>
          <a:p>
            <a:pPr marL="457200" indent="-457200">
              <a:defRPr/>
            </a:pPr>
            <a:endParaRPr lang="fr-FR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Pour l’expérimentation de l’entretien professionnel : 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>
              <a:defRPr/>
            </a:pPr>
            <a:r>
              <a:rPr lang="fr-FR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Loi </a:t>
            </a: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2009-972 du </a:t>
            </a:r>
            <a:r>
              <a:rPr lang="fr-FR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3 août 2009 dite « mobilité » (art.15)</a:t>
            </a:r>
          </a:p>
          <a:p>
            <a:pPr marL="457200" indent="-457200">
              <a:defRPr/>
            </a:pP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Décret </a:t>
            </a:r>
            <a:r>
              <a:rPr lang="fr-FR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2010-716 du 29 juin 2010</a:t>
            </a:r>
          </a:p>
          <a:p>
            <a:pPr marL="457200" indent="-457200">
              <a:defRPr/>
            </a:pP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Circulaire </a:t>
            </a:r>
            <a:r>
              <a:rPr lang="fr-FR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du 6 août 2010</a:t>
            </a:r>
          </a:p>
          <a:p>
            <a:pPr marL="457200" indent="-457200">
              <a:defRPr/>
            </a:pP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Circulaire </a:t>
            </a:r>
            <a:r>
              <a:rPr lang="fr-FR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du 4 mars 2013 (prolongation de l’expérimentation en 2013 et 2014</a:t>
            </a: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marL="457200" indent="-457200">
              <a:defRPr/>
            </a:pPr>
            <a:endParaRPr lang="fr-FR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Pour la généralisation à compter du 1</a:t>
            </a:r>
            <a:r>
              <a:rPr lang="fr-FR" sz="2400" b="1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er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janvier 2015 : </a:t>
            </a:r>
          </a:p>
          <a:p>
            <a:pPr marL="457200" indent="-457200">
              <a:defRPr/>
            </a:pP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Loi 2014-58 du 27 janvier 2014 (art. 69), modifiant art 76 de la loi 84-53</a:t>
            </a:r>
          </a:p>
          <a:p>
            <a:pPr marL="457200" indent="-457200">
              <a:defRPr/>
            </a:pPr>
            <a:r>
              <a:rPr lang="fr-F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Décret 2014-1526 du 16 décembre 2014</a:t>
            </a:r>
            <a:endParaRPr lang="fr-FR" sz="23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433490"/>
            <a:ext cx="712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1 – Le contexte réglementaire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497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sz="27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2015 … une année de transition</a:t>
            </a:r>
          </a:p>
          <a:p>
            <a:pPr marL="0" indent="0">
              <a:buNone/>
              <a:defRPr/>
            </a:pPr>
            <a:endParaRPr lang="fr-FR" sz="27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Selon le décret d’application : </a:t>
            </a:r>
          </a:p>
          <a:p>
            <a:pPr marL="0" indent="0">
              <a:buNone/>
              <a:defRPr/>
            </a:pPr>
            <a:endParaRPr lang="fr-FR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>
              <a:buFont typeface="Symbol"/>
              <a:buChar char="Þ"/>
              <a:defRPr/>
            </a:pP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</a:rPr>
              <a:t>L’entretien est obligatoire pour les évaluations </a:t>
            </a:r>
            <a:r>
              <a:rPr lang="fr-FR" sz="2700" dirty="0">
                <a:solidFill>
                  <a:schemeClr val="tx2">
                    <a:lumMod val="75000"/>
                  </a:schemeClr>
                </a:solidFill>
              </a:rPr>
              <a:t>afférentes aux activités postérieures au 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fr-FR" sz="2700" baseline="30000" dirty="0" smtClean="0">
                <a:solidFill>
                  <a:schemeClr val="tx2">
                    <a:lumMod val="75000"/>
                  </a:schemeClr>
                </a:solidFill>
              </a:rPr>
              <a:t>er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</a:rPr>
              <a:t> janvier 2015</a:t>
            </a:r>
          </a:p>
          <a:p>
            <a:pPr marL="0" indent="0">
              <a:buNone/>
              <a:defRPr/>
            </a:pPr>
            <a:endParaRPr lang="fr-FR" sz="1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>
              <a:buFont typeface="Symbol"/>
              <a:buChar char="Þ"/>
              <a:defRPr/>
            </a:pP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La notation sera définitivement abrogée à compter du 1</a:t>
            </a:r>
            <a:r>
              <a:rPr lang="fr-FR" sz="2700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er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janvier 2016</a:t>
            </a:r>
          </a:p>
          <a:p>
            <a:pPr>
              <a:buFont typeface="Symbol"/>
              <a:buChar char="Þ"/>
              <a:defRPr/>
            </a:pPr>
            <a:endParaRPr lang="fr-FR" sz="2700" dirty="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88640"/>
            <a:ext cx="712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1 – Le contexte réglementaire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2323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200"/>
              </a:spcAft>
              <a:buNone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Il permet : 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d’évaluer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 travail effectué par l’agent durant l’année écoulée, 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faire le point sur ses conditions de travail,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fixer de manière concertée les objectifs pour l’année à venir, 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définir les besoins en formation pour l’acquisition ou le développement de ses compétences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et pour le projet professionnel de l’agent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d’envisager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ses perspectives d’évolution professionnelle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88640"/>
            <a:ext cx="712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2 – L’entretien professionnel : pour quoi faire ? 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3834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Plus juste et plus rigoureux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Plus individualisé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Plus complet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Plus constructif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Plus projectif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Plus impliquant donc plus 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motivant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alibri" panose="020F0502020204030204" pitchFamily="34" charset="0"/>
              <a:buChar char="→"/>
            </a:pPr>
            <a:r>
              <a:rPr lang="fr-FR" sz="27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L’entretien professionnel doit être au service de l’efficacité et du bien-être au travail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3 – les avantages de l’entretien professionnel au regard de la notation ? 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L’évaluateur ? 	le supérieur hiérarchique direct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L’agent évalué ? 	le titulaire </a:t>
            </a:r>
          </a:p>
          <a:p>
            <a:pPr marL="2743200" lvl="6" indent="0" algn="just">
              <a:buNone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Spécificité des intercommunaux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périodicité ? 	annuelle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 critères imposés par le décret n°2014-1524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les résultats professionnels obtenus par l’agent et la réalisation des objectifs  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 compétences professionnelles et techniques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 qualités relationnelles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capacité d’encadrement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ou d’expertise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ou, le cas échéant, à exercer des fonctions d’un niveau supérieur</a:t>
            </a:r>
            <a:endParaRPr lang="fr-F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16632"/>
            <a:ext cx="712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4 – L’entretien professionnel : mode d’emploi 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3"/>
          <a:srcRect l="3370" t="20404" r="22380" b="8496"/>
          <a:stretch/>
        </p:blipFill>
        <p:spPr bwMode="auto">
          <a:xfrm>
            <a:off x="539552" y="620688"/>
            <a:ext cx="8136904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55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41826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Une évaluation expresse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entre deux rendez-vous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lieu pour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aborder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banalités ou un lieu ou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l’on discute de tout sauf de ce qui fâche</a:t>
            </a: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 prétexte qui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sert à régler les comptes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 papier de plus à remplir, une fois par an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5 – L’entretien professionnel : ce qu’il ne doit pas être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1215</Words>
  <Application>Microsoft Office PowerPoint</Application>
  <PresentationFormat>Affichage à l'écran (4:3)</PresentationFormat>
  <Paragraphs>211</Paragraphs>
  <Slides>29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Berlin Sans FB Demi</vt:lpstr>
      <vt:lpstr>Calibri</vt:lpstr>
      <vt:lpstr>Courier New</vt:lpstr>
      <vt:lpstr>Symbol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CHAUSSEPIED Celine</dc:creator>
  <cp:lastModifiedBy>Gérald Vaney</cp:lastModifiedBy>
  <cp:revision>61</cp:revision>
  <cp:lastPrinted>2015-06-22T07:23:53Z</cp:lastPrinted>
  <dcterms:created xsi:type="dcterms:W3CDTF">2014-10-08T14:17:53Z</dcterms:created>
  <dcterms:modified xsi:type="dcterms:W3CDTF">2015-07-01T08:03:20Z</dcterms:modified>
</cp:coreProperties>
</file>