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72" r:id="rId4"/>
    <p:sldId id="264" r:id="rId5"/>
    <p:sldId id="273" r:id="rId6"/>
    <p:sldId id="265" r:id="rId7"/>
    <p:sldId id="266" r:id="rId8"/>
    <p:sldId id="269" r:id="rId9"/>
    <p:sldId id="274" r:id="rId10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55" autoAdjust="0"/>
    <p:restoredTop sz="93890" autoAdjust="0"/>
  </p:normalViewPr>
  <p:slideViewPr>
    <p:cSldViewPr>
      <p:cViewPr varScale="1">
        <p:scale>
          <a:sx n="65" d="100"/>
          <a:sy n="65" d="100"/>
        </p:scale>
        <p:origin x="1171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01/07/2015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01/07/2015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01/07/2015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01/07/2015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01/07/2015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01/07/2015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01/07/2015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01/07/2015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01/07/2015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01/07/2015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01/07/2015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01/07/2015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fr-FR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Modèles d’organigramme</a:t>
            </a:r>
            <a:endParaRPr lang="fr-FR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196752"/>
            <a:ext cx="8208912" cy="5256584"/>
          </a:xfrm>
          <a:solidFill>
            <a:schemeClr val="accent6">
              <a:lumMod val="20000"/>
              <a:lumOff val="80000"/>
            </a:schemeClr>
          </a:solidFill>
          <a:ln w="3175">
            <a:solidFill>
              <a:schemeClr val="accent1">
                <a:lumMod val="60000"/>
                <a:lumOff val="40000"/>
              </a:schemeClr>
            </a:solidFill>
            <a:prstDash val="solid"/>
          </a:ln>
        </p:spPr>
        <p:txBody>
          <a:bodyPr>
            <a:noAutofit/>
          </a:bodyPr>
          <a:lstStyle/>
          <a:p>
            <a:pPr marL="0" indent="0">
              <a:buClr>
                <a:schemeClr val="accent1">
                  <a:lumMod val="75000"/>
                </a:schemeClr>
              </a:buClr>
              <a:buNone/>
            </a:pPr>
            <a:r>
              <a:rPr lang="fr-FR" sz="1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Définition</a:t>
            </a:r>
            <a:endParaRPr lang="fr-FR" sz="14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buFont typeface="Wingdings 2" panose="05020102010507070707" pitchFamily="18" charset="2"/>
              <a:buChar char=""/>
            </a:pPr>
            <a:r>
              <a:rPr lang="fr-FR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fr-FR" sz="11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fr-FR" sz="1100" b="1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organigramme est le schéma des relations hiérarchiques et fonctionnelles </a:t>
            </a:r>
            <a:r>
              <a:rPr lang="fr-FR" sz="11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d’une organisation. L’organigramme est donc une image figée qui permet de voir d’un seul coup d’œil le rôle de chacun. Il est voué à changer et doit être mis à jour régulièrement. L’organigramme est utile pour présenter en interne (aux agents) comme en externe (partenaires, administrés) l’organisation de votre structure. 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 2" panose="05020102010507070707" pitchFamily="18" charset="2"/>
              <a:buChar char=""/>
            </a:pPr>
            <a:endParaRPr lang="fr-FR" sz="11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chemeClr val="accent1">
                  <a:lumMod val="75000"/>
                </a:schemeClr>
              </a:buClr>
              <a:buNone/>
            </a:pPr>
            <a:r>
              <a:rPr lang="fr-FR" sz="1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Avertissements</a:t>
            </a:r>
            <a:endParaRPr lang="fr-FR" sz="11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buFont typeface="Wingdings 2" panose="05020102010507070707" pitchFamily="18" charset="2"/>
              <a:buChar char=""/>
            </a:pPr>
            <a:r>
              <a:rPr lang="fr-FR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fr-FR" sz="11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</a:t>
            </a:r>
            <a:r>
              <a:rPr lang="fr-FR" sz="1100" b="1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organigrammes ici proposés sont des exemples types</a:t>
            </a:r>
            <a:r>
              <a:rPr lang="fr-FR" sz="11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Ils sont une simple source d’inspiration et doivent être impérativement adaptés en fonction de l’organisation réelle de votre structure.</a:t>
            </a:r>
            <a:endParaRPr lang="fr-FR" sz="11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buFont typeface="Wingdings 2" panose="05020102010507070707" pitchFamily="18" charset="2"/>
              <a:buChar char=""/>
            </a:pPr>
            <a:r>
              <a:rPr lang="fr-FR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r-FR" sz="11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les collectivités ayant un effectif inférieur à 15 agents, il est proposé </a:t>
            </a:r>
            <a:r>
              <a:rPr lang="fr-FR" sz="1100" b="1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types d’organigramme </a:t>
            </a:r>
            <a:r>
              <a:rPr lang="fr-FR" sz="11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800100" lvl="2" indent="0">
              <a:buClr>
                <a:schemeClr val="accent1">
                  <a:lumMod val="75000"/>
                </a:schemeClr>
              </a:buClr>
              <a:buNone/>
            </a:pPr>
            <a:r>
              <a:rPr lang="fr-FR" sz="11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fr-FR" sz="11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maire est le supérieur hiérarchique direct de tous les agents (le ou la secrétaire de mairie y compris), </a:t>
            </a:r>
          </a:p>
          <a:p>
            <a:pPr marL="800100" lvl="2" indent="0">
              <a:buClr>
                <a:schemeClr val="accent1">
                  <a:lumMod val="75000"/>
                </a:schemeClr>
              </a:buClr>
              <a:buNone/>
            </a:pPr>
            <a:r>
              <a:rPr lang="fr-FR" sz="11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fr-FR" sz="11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maire est le supérieur hiérarchique du ou de la secrétaire de mairie, qui est à son tour le ou la supérieur(e) hiérarchique des autres agents</a:t>
            </a:r>
            <a:endParaRPr lang="fr-FR" sz="11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buFont typeface="Wingdings 2" panose="05020102010507070707" pitchFamily="18" charset="2"/>
              <a:buChar char=""/>
            </a:pPr>
            <a:r>
              <a:rPr lang="fr-FR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fr-FR" sz="11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</a:t>
            </a:r>
            <a:r>
              <a:rPr lang="fr-FR" sz="1100" b="1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élus ne font pas partie des effectifs fonctionnaires de votre structure</a:t>
            </a:r>
            <a:r>
              <a:rPr lang="fr-FR" sz="11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Leur présence dans les organigrammes s’explique néanmoins par le rôle qu’ils peuvent jouer au travers des commissions ou des délégations de l’autorité territoriale.</a:t>
            </a:r>
            <a:endParaRPr lang="fr-FR" sz="11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buFont typeface="Wingdings 2" panose="05020102010507070707" pitchFamily="18" charset="2"/>
              <a:buChar char=""/>
            </a:pPr>
            <a:r>
              <a:rPr lang="fr-FR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fr-FR" sz="11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 les encadrés indiquant une fonction au sein de la collectivité, des effectifs sont signalés par des petits encarts de couleur bleu ciel. Ces </a:t>
            </a:r>
            <a:r>
              <a:rPr lang="fr-FR" sz="1100" b="1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effectifs sont purement théoriques </a:t>
            </a:r>
            <a:r>
              <a:rPr lang="fr-FR" sz="11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 très variables en fonction des choix d’organisation, de la politique de la collectivité ou des </a:t>
            </a:r>
            <a:r>
              <a:rPr lang="fr-FR" sz="110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compétences des fonctionnaires occupant les postes. </a:t>
            </a:r>
            <a:r>
              <a:rPr lang="fr-FR" sz="11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Ils ne doivent pas être pris comme référence.</a:t>
            </a:r>
            <a:endParaRPr lang="fr-FR" sz="11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buFont typeface="Wingdings 2" panose="05020102010507070707" pitchFamily="18" charset="2"/>
              <a:buChar char=""/>
            </a:pPr>
            <a:r>
              <a:rPr lang="fr-FR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r-FR" sz="11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haut à droite de chaque organigramme est indiqué dans un rectangle rouge l’effectif théorique et la strate approximative. Le </a:t>
            </a:r>
            <a:r>
              <a:rPr lang="fr-FR" sz="1100" b="1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rapport entre la strate de la collectivité et l’effectif est théorique </a:t>
            </a:r>
            <a:r>
              <a:rPr lang="fr-FR" sz="11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il correspond à une moyenne statistique. Ce rapport varie grandement d’une collectivité à une autre et ne doit pas être pris comme référence.</a:t>
            </a:r>
          </a:p>
          <a:p>
            <a:endParaRPr lang="fr-F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Connecteur droit 4"/>
          <p:cNvCxnSpPr/>
          <p:nvPr/>
        </p:nvCxnSpPr>
        <p:spPr>
          <a:xfrm>
            <a:off x="755576" y="1484784"/>
            <a:ext cx="7488832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755576" y="2725440"/>
            <a:ext cx="7488832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492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>
            <a:off x="107505" y="114537"/>
            <a:ext cx="8928992" cy="1808700"/>
          </a:xfrm>
          <a:prstGeom prst="rect">
            <a:avLst/>
          </a:prstGeom>
          <a:solidFill>
            <a:schemeClr val="accent6">
              <a:lumMod val="75000"/>
              <a:alpha val="1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37"/>
          <p:cNvSpPr/>
          <p:nvPr/>
        </p:nvSpPr>
        <p:spPr>
          <a:xfrm>
            <a:off x="107504" y="3717032"/>
            <a:ext cx="8928992" cy="2931706"/>
          </a:xfrm>
          <a:prstGeom prst="rect">
            <a:avLst/>
          </a:prstGeom>
          <a:solidFill>
            <a:schemeClr val="accent6">
              <a:lumMod val="75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38"/>
          <p:cNvSpPr/>
          <p:nvPr/>
        </p:nvSpPr>
        <p:spPr>
          <a:xfrm>
            <a:off x="107504" y="1923237"/>
            <a:ext cx="8928992" cy="1793795"/>
          </a:xfrm>
          <a:prstGeom prst="rect">
            <a:avLst/>
          </a:prstGeom>
          <a:solidFill>
            <a:schemeClr val="accent6">
              <a:lumMod val="7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3" name="Connecteur droit 22"/>
          <p:cNvCxnSpPr>
            <a:stCxn id="6" idx="2"/>
          </p:cNvCxnSpPr>
          <p:nvPr/>
        </p:nvCxnSpPr>
        <p:spPr>
          <a:xfrm>
            <a:off x="4851684" y="800708"/>
            <a:ext cx="14237" cy="342038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095600" y="332656"/>
            <a:ext cx="1512168" cy="468052"/>
          </a:xfrm>
          <a:prstGeom prst="rect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</a:t>
            </a:r>
            <a:endParaRPr lang="fr-FR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103948" y="3995489"/>
            <a:ext cx="1512168" cy="158417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Accueil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Etat civil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CNI/Passeport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Urbanisme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RH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Comptabilité</a:t>
            </a:r>
          </a:p>
          <a:p>
            <a:endParaRPr lang="fr-FR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Connecteur droit 24"/>
          <p:cNvCxnSpPr/>
          <p:nvPr/>
        </p:nvCxnSpPr>
        <p:spPr>
          <a:xfrm>
            <a:off x="2758054" y="2420888"/>
            <a:ext cx="4158878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Arrondir un rectangle avec un coin diagonal 25"/>
          <p:cNvSpPr/>
          <p:nvPr/>
        </p:nvSpPr>
        <p:spPr>
          <a:xfrm>
            <a:off x="7408793" y="203285"/>
            <a:ext cx="1555695" cy="705435"/>
          </a:xfrm>
          <a:prstGeom prst="round2DiagRect">
            <a:avLst/>
          </a:prstGeom>
          <a:solidFill>
            <a:schemeClr val="accent2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3</a:t>
            </a:r>
            <a:r>
              <a:rPr lang="fr-FR" b="1" dirty="0" smtClean="0"/>
              <a:t> agents</a:t>
            </a:r>
          </a:p>
          <a:p>
            <a:pPr algn="ctr"/>
            <a:r>
              <a:rPr lang="fr-FR" sz="900" b="1" dirty="0" smtClean="0"/>
              <a:t>(entre 250-500 habitants)</a:t>
            </a:r>
            <a:endParaRPr lang="fr-FR" sz="900" b="1" dirty="0"/>
          </a:p>
        </p:txBody>
      </p:sp>
      <p:cxnSp>
        <p:nvCxnSpPr>
          <p:cNvPr id="27" name="Connecteur droit 26"/>
          <p:cNvCxnSpPr/>
          <p:nvPr/>
        </p:nvCxnSpPr>
        <p:spPr>
          <a:xfrm>
            <a:off x="1684611" y="1028068"/>
            <a:ext cx="4219537" cy="6667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>
            <a:stCxn id="14" idx="2"/>
          </p:cNvCxnSpPr>
          <p:nvPr/>
        </p:nvCxnSpPr>
        <p:spPr>
          <a:xfrm flipV="1">
            <a:off x="5904148" y="1034734"/>
            <a:ext cx="0" cy="666074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148064" y="1232756"/>
            <a:ext cx="1512168" cy="4680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Adjoint </a:t>
            </a:r>
          </a:p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</a:t>
            </a:r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4" name="Connecteur droit 33"/>
          <p:cNvCxnSpPr>
            <a:stCxn id="15" idx="2"/>
          </p:cNvCxnSpPr>
          <p:nvPr/>
        </p:nvCxnSpPr>
        <p:spPr>
          <a:xfrm flipV="1">
            <a:off x="1684611" y="1028068"/>
            <a:ext cx="0" cy="6727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 flipV="1">
            <a:off x="3887924" y="1028068"/>
            <a:ext cx="0" cy="666074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131840" y="1232756"/>
            <a:ext cx="1512168" cy="4680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Adjoint</a:t>
            </a:r>
          </a:p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 </a:t>
            </a:r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11559" y="1232756"/>
            <a:ext cx="2146104" cy="468052"/>
          </a:xfrm>
          <a:prstGeom prst="rect">
            <a:avLst/>
          </a:prstGeom>
          <a:solidFill>
            <a:schemeClr val="accent5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Conseil d’administration </a:t>
            </a:r>
          </a:p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CCAS</a:t>
            </a:r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Connecteur droit 35"/>
          <p:cNvCxnSpPr>
            <a:stCxn id="21" idx="0"/>
          </p:cNvCxnSpPr>
          <p:nvPr/>
        </p:nvCxnSpPr>
        <p:spPr>
          <a:xfrm flipH="1" flipV="1">
            <a:off x="2757663" y="2420888"/>
            <a:ext cx="391" cy="160137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 flipV="1">
            <a:off x="6923394" y="2420888"/>
            <a:ext cx="0" cy="194421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6161239" y="3100101"/>
            <a:ext cx="1512168" cy="468052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Affaires scolaires</a:t>
            </a:r>
            <a:endParaRPr lang="fr-FR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19001" y="3100101"/>
            <a:ext cx="1512168" cy="468052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 Techniques</a:t>
            </a:r>
            <a:endParaRPr lang="fr-FR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01970" y="4022258"/>
            <a:ext cx="1512168" cy="158417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Espaces verts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Entretien voirie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Bâtiments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Cimetière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Manifestations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Sports</a:t>
            </a: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167310" y="4022258"/>
            <a:ext cx="1512168" cy="158417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ATSEM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Cantine</a:t>
            </a: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09837" y="3100101"/>
            <a:ext cx="1512168" cy="468052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Secrétaire de mairie</a:t>
            </a:r>
          </a:p>
          <a:p>
            <a:pPr algn="ctr"/>
            <a:r>
              <a:rPr lang="fr-FR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 à la </a:t>
            </a:r>
            <a:r>
              <a:rPr lang="fr-FR" sz="9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population</a:t>
            </a:r>
            <a:endParaRPr lang="fr-FR" sz="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141386" y="1232756"/>
            <a:ext cx="1512168" cy="468052"/>
          </a:xfrm>
          <a:prstGeom prst="rect">
            <a:avLst/>
          </a:prstGeom>
          <a:solidFill>
            <a:schemeClr val="accent5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Adjoints </a:t>
            </a:r>
          </a:p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Commissions</a:t>
            </a:r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125162" y="1232756"/>
            <a:ext cx="1512168" cy="468052"/>
          </a:xfrm>
          <a:prstGeom prst="rect">
            <a:avLst/>
          </a:prstGeom>
          <a:solidFill>
            <a:schemeClr val="accent5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Adjoints</a:t>
            </a:r>
          </a:p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Commissions </a:t>
            </a:r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 rot="16200000">
            <a:off x="-652830" y="874871"/>
            <a:ext cx="1808700" cy="28803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Elus</a:t>
            </a:r>
            <a:endParaRPr lang="fr-FR" dirty="0"/>
          </a:p>
        </p:txBody>
      </p:sp>
      <p:sp>
        <p:nvSpPr>
          <p:cNvPr id="40" name="Rectangle 39"/>
          <p:cNvSpPr/>
          <p:nvPr/>
        </p:nvSpPr>
        <p:spPr>
          <a:xfrm>
            <a:off x="2001579" y="5601553"/>
            <a:ext cx="1512168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  <p:sp>
        <p:nvSpPr>
          <p:cNvPr id="42" name="Rectangle 41"/>
          <p:cNvSpPr/>
          <p:nvPr/>
        </p:nvSpPr>
        <p:spPr>
          <a:xfrm>
            <a:off x="6167310" y="5609937"/>
            <a:ext cx="1512168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102718" y="5594285"/>
            <a:ext cx="1512168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  <p:sp>
        <p:nvSpPr>
          <p:cNvPr id="44" name="Rectangle 43"/>
          <p:cNvSpPr/>
          <p:nvPr/>
        </p:nvSpPr>
        <p:spPr>
          <a:xfrm rot="16200000">
            <a:off x="-652829" y="2683571"/>
            <a:ext cx="1808700" cy="28803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Encadrement  intermédiaire</a:t>
            </a:r>
            <a:endParaRPr lang="fr-FR" sz="1100" dirty="0"/>
          </a:p>
        </p:txBody>
      </p:sp>
      <p:sp>
        <p:nvSpPr>
          <p:cNvPr id="45" name="Rectangle 44"/>
          <p:cNvSpPr/>
          <p:nvPr/>
        </p:nvSpPr>
        <p:spPr>
          <a:xfrm rot="16200000">
            <a:off x="-1205949" y="5038869"/>
            <a:ext cx="2931706" cy="288032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Agent opérationnel</a:t>
            </a:r>
            <a:endParaRPr lang="fr-FR" sz="1100" dirty="0"/>
          </a:p>
        </p:txBody>
      </p:sp>
    </p:spTree>
    <p:extLst>
      <p:ext uri="{BB962C8B-B14F-4D97-AF65-F5344CB8AC3E}">
        <p14:creationId xmlns:p14="http://schemas.microsoft.com/office/powerpoint/2010/main" val="252273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>
            <a:off x="107505" y="114537"/>
            <a:ext cx="8928992" cy="1808700"/>
          </a:xfrm>
          <a:prstGeom prst="rect">
            <a:avLst/>
          </a:prstGeom>
          <a:solidFill>
            <a:schemeClr val="accent6">
              <a:lumMod val="75000"/>
              <a:alpha val="1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37"/>
          <p:cNvSpPr/>
          <p:nvPr/>
        </p:nvSpPr>
        <p:spPr>
          <a:xfrm>
            <a:off x="107504" y="3717032"/>
            <a:ext cx="8928992" cy="2931706"/>
          </a:xfrm>
          <a:prstGeom prst="rect">
            <a:avLst/>
          </a:prstGeom>
          <a:solidFill>
            <a:schemeClr val="accent6">
              <a:lumMod val="75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38"/>
          <p:cNvSpPr/>
          <p:nvPr/>
        </p:nvSpPr>
        <p:spPr>
          <a:xfrm>
            <a:off x="115888" y="1923237"/>
            <a:ext cx="8928992" cy="1793795"/>
          </a:xfrm>
          <a:prstGeom prst="rect">
            <a:avLst/>
          </a:prstGeom>
          <a:solidFill>
            <a:schemeClr val="accent6">
              <a:lumMod val="7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3" name="Connecteur droit 22"/>
          <p:cNvCxnSpPr>
            <a:stCxn id="6" idx="2"/>
          </p:cNvCxnSpPr>
          <p:nvPr/>
        </p:nvCxnSpPr>
        <p:spPr>
          <a:xfrm>
            <a:off x="4851684" y="800708"/>
            <a:ext cx="14237" cy="342038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095600" y="332656"/>
            <a:ext cx="1512168" cy="468052"/>
          </a:xfrm>
          <a:prstGeom prst="rect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</a:t>
            </a:r>
            <a:endParaRPr lang="fr-FR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103948" y="3995489"/>
            <a:ext cx="1512168" cy="158417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Accueil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Etat civil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CNI/Passeport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Urbanisme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RH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Comptabilité</a:t>
            </a:r>
          </a:p>
          <a:p>
            <a:endParaRPr lang="fr-FR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Connecteur droit 24"/>
          <p:cNvCxnSpPr/>
          <p:nvPr/>
        </p:nvCxnSpPr>
        <p:spPr>
          <a:xfrm>
            <a:off x="2758054" y="2420888"/>
            <a:ext cx="4158878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Arrondir un rectangle avec un coin diagonal 25"/>
          <p:cNvSpPr/>
          <p:nvPr/>
        </p:nvSpPr>
        <p:spPr>
          <a:xfrm>
            <a:off x="7408793" y="203285"/>
            <a:ext cx="1555695" cy="705435"/>
          </a:xfrm>
          <a:prstGeom prst="round2DiagRect">
            <a:avLst/>
          </a:prstGeom>
          <a:solidFill>
            <a:schemeClr val="accent2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3</a:t>
            </a:r>
            <a:r>
              <a:rPr lang="fr-FR" b="1" dirty="0" smtClean="0"/>
              <a:t> agents</a:t>
            </a:r>
          </a:p>
          <a:p>
            <a:pPr algn="ctr"/>
            <a:r>
              <a:rPr lang="fr-FR" sz="900" b="1" dirty="0"/>
              <a:t>(entre 250-500 habitants)</a:t>
            </a:r>
          </a:p>
        </p:txBody>
      </p:sp>
      <p:cxnSp>
        <p:nvCxnSpPr>
          <p:cNvPr id="27" name="Connecteur droit 26"/>
          <p:cNvCxnSpPr/>
          <p:nvPr/>
        </p:nvCxnSpPr>
        <p:spPr>
          <a:xfrm>
            <a:off x="1684611" y="1028068"/>
            <a:ext cx="4219537" cy="6667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>
            <a:stCxn id="14" idx="2"/>
          </p:cNvCxnSpPr>
          <p:nvPr/>
        </p:nvCxnSpPr>
        <p:spPr>
          <a:xfrm flipV="1">
            <a:off x="5904148" y="1034734"/>
            <a:ext cx="0" cy="666074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148064" y="1232756"/>
            <a:ext cx="1512168" cy="4680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Adjoint </a:t>
            </a:r>
          </a:p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</a:t>
            </a:r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4" name="Connecteur droit 33"/>
          <p:cNvCxnSpPr>
            <a:stCxn id="15" idx="2"/>
          </p:cNvCxnSpPr>
          <p:nvPr/>
        </p:nvCxnSpPr>
        <p:spPr>
          <a:xfrm flipV="1">
            <a:off x="1684611" y="1028068"/>
            <a:ext cx="0" cy="6727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 flipV="1">
            <a:off x="3887924" y="1028068"/>
            <a:ext cx="0" cy="666074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131840" y="1232756"/>
            <a:ext cx="1512168" cy="4680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Adjoint</a:t>
            </a:r>
          </a:p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 </a:t>
            </a:r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11559" y="1232756"/>
            <a:ext cx="2146104" cy="468052"/>
          </a:xfrm>
          <a:prstGeom prst="rect">
            <a:avLst/>
          </a:prstGeom>
          <a:solidFill>
            <a:schemeClr val="accent5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Conseil d’administration </a:t>
            </a:r>
          </a:p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CCAS</a:t>
            </a:r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Connecteur droit 35"/>
          <p:cNvCxnSpPr>
            <a:stCxn id="21" idx="0"/>
          </p:cNvCxnSpPr>
          <p:nvPr/>
        </p:nvCxnSpPr>
        <p:spPr>
          <a:xfrm flipH="1" flipV="1">
            <a:off x="2757663" y="2420888"/>
            <a:ext cx="391" cy="160137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 flipV="1">
            <a:off x="6923394" y="2420888"/>
            <a:ext cx="0" cy="194421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6161239" y="3100101"/>
            <a:ext cx="1512168" cy="468052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Affaires scolaires</a:t>
            </a:r>
            <a:endParaRPr lang="fr-FR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19001" y="3100101"/>
            <a:ext cx="1512168" cy="468052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 Techniques</a:t>
            </a:r>
            <a:endParaRPr lang="fr-FR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01970" y="4022258"/>
            <a:ext cx="1512168" cy="158417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Espaces verts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Entretien voirie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Bâtiments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Cimetière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Manifestations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Sports</a:t>
            </a: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167310" y="4022258"/>
            <a:ext cx="1512168" cy="158417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ATSEM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Cantine</a:t>
            </a: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03648" y="2096852"/>
            <a:ext cx="1512168" cy="50405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Secrétaire de mairie</a:t>
            </a:r>
            <a:endParaRPr lang="fr-FR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141386" y="1232756"/>
            <a:ext cx="1512168" cy="468052"/>
          </a:xfrm>
          <a:prstGeom prst="rect">
            <a:avLst/>
          </a:prstGeom>
          <a:solidFill>
            <a:schemeClr val="accent5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Adjoints </a:t>
            </a:r>
          </a:p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Commissions</a:t>
            </a:r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125162" y="1232756"/>
            <a:ext cx="1512168" cy="468052"/>
          </a:xfrm>
          <a:prstGeom prst="rect">
            <a:avLst/>
          </a:prstGeom>
          <a:solidFill>
            <a:schemeClr val="accent5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Adjoints</a:t>
            </a:r>
          </a:p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Commissions </a:t>
            </a:r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122848" y="3100101"/>
            <a:ext cx="1512168" cy="468052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 à la population</a:t>
            </a:r>
            <a:endParaRPr lang="fr-FR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 rot="16200000">
            <a:off x="-652830" y="874871"/>
            <a:ext cx="1808700" cy="28803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Elus</a:t>
            </a:r>
            <a:endParaRPr lang="fr-FR" dirty="0"/>
          </a:p>
        </p:txBody>
      </p:sp>
      <p:sp>
        <p:nvSpPr>
          <p:cNvPr id="46" name="Rectangle 45"/>
          <p:cNvSpPr/>
          <p:nvPr/>
        </p:nvSpPr>
        <p:spPr>
          <a:xfrm>
            <a:off x="2001579" y="5589240"/>
            <a:ext cx="1512168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167310" y="5589240"/>
            <a:ext cx="1512168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  <p:sp>
        <p:nvSpPr>
          <p:cNvPr id="49" name="Rectangle 48"/>
          <p:cNvSpPr/>
          <p:nvPr/>
        </p:nvSpPr>
        <p:spPr>
          <a:xfrm>
            <a:off x="4103948" y="2492896"/>
            <a:ext cx="1510937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  <p:sp>
        <p:nvSpPr>
          <p:cNvPr id="50" name="Rectangle 49"/>
          <p:cNvSpPr/>
          <p:nvPr/>
        </p:nvSpPr>
        <p:spPr>
          <a:xfrm rot="16200000">
            <a:off x="-1210140" y="5043060"/>
            <a:ext cx="2931706" cy="279649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Agent opérationnel</a:t>
            </a:r>
            <a:endParaRPr lang="fr-FR" sz="1100" dirty="0"/>
          </a:p>
        </p:txBody>
      </p:sp>
      <p:sp>
        <p:nvSpPr>
          <p:cNvPr id="51" name="Rectangle 50"/>
          <p:cNvSpPr/>
          <p:nvPr/>
        </p:nvSpPr>
        <p:spPr>
          <a:xfrm rot="16200000">
            <a:off x="-645376" y="2676118"/>
            <a:ext cx="1793794" cy="28803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Encadrement  intermédiaire</a:t>
            </a:r>
            <a:endParaRPr lang="fr-FR" sz="1100" dirty="0"/>
          </a:p>
        </p:txBody>
      </p:sp>
    </p:spTree>
    <p:extLst>
      <p:ext uri="{BB962C8B-B14F-4D97-AF65-F5344CB8AC3E}">
        <p14:creationId xmlns:p14="http://schemas.microsoft.com/office/powerpoint/2010/main" val="154494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107505" y="114537"/>
            <a:ext cx="8928992" cy="1808700"/>
          </a:xfrm>
          <a:prstGeom prst="rect">
            <a:avLst/>
          </a:prstGeom>
          <a:solidFill>
            <a:schemeClr val="accent6">
              <a:lumMod val="75000"/>
              <a:alpha val="1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Rectangle 51"/>
          <p:cNvSpPr/>
          <p:nvPr/>
        </p:nvSpPr>
        <p:spPr>
          <a:xfrm>
            <a:off x="107504" y="3717032"/>
            <a:ext cx="8928992" cy="2931706"/>
          </a:xfrm>
          <a:prstGeom prst="rect">
            <a:avLst/>
          </a:prstGeom>
          <a:solidFill>
            <a:schemeClr val="accent6">
              <a:lumMod val="75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Rectangle 52"/>
          <p:cNvSpPr/>
          <p:nvPr/>
        </p:nvSpPr>
        <p:spPr>
          <a:xfrm>
            <a:off x="107504" y="1923237"/>
            <a:ext cx="8928992" cy="1793795"/>
          </a:xfrm>
          <a:prstGeom prst="rect">
            <a:avLst/>
          </a:prstGeom>
          <a:solidFill>
            <a:schemeClr val="accent6">
              <a:lumMod val="7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9" name="Connecteur droit 38"/>
          <p:cNvCxnSpPr/>
          <p:nvPr/>
        </p:nvCxnSpPr>
        <p:spPr>
          <a:xfrm flipH="1" flipV="1">
            <a:off x="1763686" y="2820134"/>
            <a:ext cx="2" cy="1112923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>
            <a:stCxn id="6" idx="2"/>
          </p:cNvCxnSpPr>
          <p:nvPr/>
        </p:nvCxnSpPr>
        <p:spPr>
          <a:xfrm>
            <a:off x="5312213" y="800708"/>
            <a:ext cx="4174" cy="313234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556129" y="332656"/>
            <a:ext cx="1512168" cy="468052"/>
          </a:xfrm>
          <a:prstGeom prst="rect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</a:t>
            </a:r>
            <a:endParaRPr lang="fr-FR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564477" y="3806234"/>
            <a:ext cx="1512168" cy="15841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Accueil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Etat civil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CNI/Passeport</a:t>
            </a:r>
          </a:p>
          <a:p>
            <a:r>
              <a:rPr lang="fr-FR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Secrétariat des élus</a:t>
            </a:r>
          </a:p>
          <a:p>
            <a:r>
              <a:rPr lang="fr-FR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Urbanisme</a:t>
            </a:r>
          </a:p>
          <a:p>
            <a:endParaRPr lang="fr-FR" sz="11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Connecteur droit 24"/>
          <p:cNvCxnSpPr/>
          <p:nvPr/>
        </p:nvCxnSpPr>
        <p:spPr>
          <a:xfrm>
            <a:off x="1763688" y="2820134"/>
            <a:ext cx="5328593" cy="11861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Arrondir un rectangle avec un coin diagonal 25"/>
          <p:cNvSpPr/>
          <p:nvPr/>
        </p:nvSpPr>
        <p:spPr>
          <a:xfrm>
            <a:off x="7408793" y="203285"/>
            <a:ext cx="1555695" cy="705435"/>
          </a:xfrm>
          <a:prstGeom prst="round2DiagRect">
            <a:avLst/>
          </a:prstGeom>
          <a:solidFill>
            <a:schemeClr val="accent2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7 agents</a:t>
            </a:r>
          </a:p>
          <a:p>
            <a:pPr algn="ctr"/>
            <a:r>
              <a:rPr lang="fr-FR" sz="800" b="1" dirty="0" smtClean="0"/>
              <a:t>(Entre 500 et 1000 habitants)</a:t>
            </a:r>
            <a:endParaRPr lang="fr-FR" sz="800" b="1" dirty="0"/>
          </a:p>
        </p:txBody>
      </p:sp>
      <p:cxnSp>
        <p:nvCxnSpPr>
          <p:cNvPr id="27" name="Connecteur droit 26"/>
          <p:cNvCxnSpPr/>
          <p:nvPr/>
        </p:nvCxnSpPr>
        <p:spPr>
          <a:xfrm>
            <a:off x="2145140" y="1028068"/>
            <a:ext cx="4219537" cy="6667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>
            <a:stCxn id="14" idx="2"/>
          </p:cNvCxnSpPr>
          <p:nvPr/>
        </p:nvCxnSpPr>
        <p:spPr>
          <a:xfrm flipV="1">
            <a:off x="6364677" y="1034734"/>
            <a:ext cx="0" cy="666074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608593" y="1232756"/>
            <a:ext cx="1512168" cy="468052"/>
          </a:xfrm>
          <a:prstGeom prst="rect">
            <a:avLst/>
          </a:prstGeom>
          <a:solidFill>
            <a:schemeClr val="accent5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Adjoints </a:t>
            </a:r>
          </a:p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Commissions</a:t>
            </a:r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4" name="Connecteur droit 33"/>
          <p:cNvCxnSpPr>
            <a:stCxn id="15" idx="2"/>
          </p:cNvCxnSpPr>
          <p:nvPr/>
        </p:nvCxnSpPr>
        <p:spPr>
          <a:xfrm flipV="1">
            <a:off x="2145140" y="1028068"/>
            <a:ext cx="0" cy="6727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 flipV="1">
            <a:off x="4348453" y="1028068"/>
            <a:ext cx="0" cy="666074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592369" y="1232756"/>
            <a:ext cx="1512168" cy="468052"/>
          </a:xfrm>
          <a:prstGeom prst="rect">
            <a:avLst/>
          </a:prstGeom>
          <a:solidFill>
            <a:schemeClr val="accent5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Adjoints</a:t>
            </a:r>
          </a:p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Commissions </a:t>
            </a:r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72088" y="1232756"/>
            <a:ext cx="2146104" cy="468052"/>
          </a:xfrm>
          <a:prstGeom prst="rect">
            <a:avLst/>
          </a:prstGeom>
          <a:solidFill>
            <a:schemeClr val="accent5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Conseil d’administration </a:t>
            </a:r>
          </a:p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CCAS</a:t>
            </a:r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Connecteur droit 35"/>
          <p:cNvCxnSpPr>
            <a:stCxn id="21" idx="0"/>
          </p:cNvCxnSpPr>
          <p:nvPr/>
        </p:nvCxnSpPr>
        <p:spPr>
          <a:xfrm flipH="1" flipV="1">
            <a:off x="3510463" y="2831996"/>
            <a:ext cx="390" cy="97423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 flipH="1" flipV="1">
            <a:off x="7092280" y="2831995"/>
            <a:ext cx="1" cy="1020567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6372200" y="3100101"/>
            <a:ext cx="1512168" cy="468052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scolaire</a:t>
            </a:r>
            <a:endParaRPr lang="fr-FR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71800" y="3100100"/>
            <a:ext cx="1512168" cy="476203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 Techniques</a:t>
            </a:r>
            <a:endParaRPr lang="fr-FR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754769" y="3806234"/>
            <a:ext cx="1512168" cy="158417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Espaces verts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Entretien voirie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Bâtiments</a:t>
            </a:r>
          </a:p>
          <a:p>
            <a:r>
              <a:rPr lang="fr-FR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Cimetière</a:t>
            </a:r>
            <a:endParaRPr lang="fr-FR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Manifestations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Sports</a:t>
            </a: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378271" y="3806234"/>
            <a:ext cx="1512168" cy="158417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ATSEM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Cantine</a:t>
            </a:r>
          </a:p>
          <a:p>
            <a:endParaRPr lang="fr-FR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988631" y="3100101"/>
            <a:ext cx="1512168" cy="476203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 Supports</a:t>
            </a:r>
            <a:endParaRPr lang="fr-FR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971600" y="3806234"/>
            <a:ext cx="1512168" cy="15841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Finances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Marchés publics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RH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Courrier</a:t>
            </a: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556129" y="3100101"/>
            <a:ext cx="1512168" cy="476203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Secrétaire de mairie</a:t>
            </a:r>
          </a:p>
          <a:p>
            <a:pPr algn="ctr"/>
            <a:r>
              <a:rPr lang="fr-FR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 à la </a:t>
            </a:r>
            <a:r>
              <a:rPr lang="fr-FR" sz="9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population</a:t>
            </a:r>
            <a:endParaRPr lang="fr-FR" sz="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 rot="16200000">
            <a:off x="-652830" y="874871"/>
            <a:ext cx="1808700" cy="28803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Elus</a:t>
            </a:r>
            <a:endParaRPr lang="fr-FR" dirty="0"/>
          </a:p>
        </p:txBody>
      </p:sp>
      <p:sp>
        <p:nvSpPr>
          <p:cNvPr id="43" name="Rectangle 42"/>
          <p:cNvSpPr/>
          <p:nvPr/>
        </p:nvSpPr>
        <p:spPr>
          <a:xfrm rot="16200000">
            <a:off x="-652829" y="2683571"/>
            <a:ext cx="1808700" cy="28803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Encadrement  intermédiaire</a:t>
            </a:r>
            <a:endParaRPr lang="fr-FR" sz="1100" dirty="0"/>
          </a:p>
        </p:txBody>
      </p:sp>
      <p:sp>
        <p:nvSpPr>
          <p:cNvPr id="44" name="Rectangle 43"/>
          <p:cNvSpPr/>
          <p:nvPr/>
        </p:nvSpPr>
        <p:spPr>
          <a:xfrm>
            <a:off x="971600" y="5376737"/>
            <a:ext cx="1512168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  <p:sp>
        <p:nvSpPr>
          <p:cNvPr id="45" name="Rectangle 44"/>
          <p:cNvSpPr/>
          <p:nvPr/>
        </p:nvSpPr>
        <p:spPr>
          <a:xfrm>
            <a:off x="6381421" y="5373216"/>
            <a:ext cx="1512168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agents</a:t>
            </a:r>
          </a:p>
        </p:txBody>
      </p:sp>
      <p:sp>
        <p:nvSpPr>
          <p:cNvPr id="46" name="Rectangle 45"/>
          <p:cNvSpPr/>
          <p:nvPr/>
        </p:nvSpPr>
        <p:spPr>
          <a:xfrm>
            <a:off x="2754769" y="5376737"/>
            <a:ext cx="1512168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agents</a:t>
            </a:r>
          </a:p>
        </p:txBody>
      </p:sp>
      <p:sp>
        <p:nvSpPr>
          <p:cNvPr id="47" name="Rectangle 46"/>
          <p:cNvSpPr/>
          <p:nvPr/>
        </p:nvSpPr>
        <p:spPr>
          <a:xfrm>
            <a:off x="4564477" y="5372298"/>
            <a:ext cx="1512168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agents</a:t>
            </a:r>
          </a:p>
        </p:txBody>
      </p:sp>
      <p:sp>
        <p:nvSpPr>
          <p:cNvPr id="48" name="Rectangle 47"/>
          <p:cNvSpPr/>
          <p:nvPr/>
        </p:nvSpPr>
        <p:spPr>
          <a:xfrm rot="16200000">
            <a:off x="-1214331" y="5038868"/>
            <a:ext cx="2931706" cy="288033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Agent opérationnel</a:t>
            </a:r>
            <a:endParaRPr lang="fr-FR" sz="1100" dirty="0"/>
          </a:p>
        </p:txBody>
      </p:sp>
    </p:spTree>
    <p:extLst>
      <p:ext uri="{BB962C8B-B14F-4D97-AF65-F5344CB8AC3E}">
        <p14:creationId xmlns:p14="http://schemas.microsoft.com/office/powerpoint/2010/main" val="393127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/>
          <p:cNvSpPr/>
          <p:nvPr/>
        </p:nvSpPr>
        <p:spPr>
          <a:xfrm>
            <a:off x="107504" y="1923237"/>
            <a:ext cx="8928992" cy="1793795"/>
          </a:xfrm>
          <a:prstGeom prst="rect">
            <a:avLst/>
          </a:prstGeom>
          <a:solidFill>
            <a:schemeClr val="accent6">
              <a:lumMod val="7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5" name="Connecteur droit 24"/>
          <p:cNvCxnSpPr/>
          <p:nvPr/>
        </p:nvCxnSpPr>
        <p:spPr>
          <a:xfrm>
            <a:off x="1763688" y="2820134"/>
            <a:ext cx="5328593" cy="11861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107505" y="114537"/>
            <a:ext cx="8928992" cy="1808700"/>
          </a:xfrm>
          <a:prstGeom prst="rect">
            <a:avLst/>
          </a:prstGeom>
          <a:solidFill>
            <a:schemeClr val="accent6">
              <a:lumMod val="75000"/>
              <a:alpha val="1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Rectangle 51"/>
          <p:cNvSpPr/>
          <p:nvPr/>
        </p:nvSpPr>
        <p:spPr>
          <a:xfrm>
            <a:off x="107504" y="3717032"/>
            <a:ext cx="8928992" cy="2931706"/>
          </a:xfrm>
          <a:prstGeom prst="rect">
            <a:avLst/>
          </a:prstGeom>
          <a:solidFill>
            <a:schemeClr val="accent6">
              <a:lumMod val="75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9" name="Connecteur droit 38"/>
          <p:cNvCxnSpPr/>
          <p:nvPr/>
        </p:nvCxnSpPr>
        <p:spPr>
          <a:xfrm flipH="1" flipV="1">
            <a:off x="1763688" y="2831995"/>
            <a:ext cx="2" cy="1101061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>
            <a:stCxn id="6" idx="2"/>
          </p:cNvCxnSpPr>
          <p:nvPr/>
        </p:nvCxnSpPr>
        <p:spPr>
          <a:xfrm>
            <a:off x="5312213" y="800708"/>
            <a:ext cx="4174" cy="313234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556129" y="332656"/>
            <a:ext cx="1512168" cy="468052"/>
          </a:xfrm>
          <a:prstGeom prst="rect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</a:t>
            </a:r>
            <a:endParaRPr lang="fr-FR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64477" y="1988840"/>
            <a:ext cx="1512168" cy="43204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Secrétaire de mairie</a:t>
            </a:r>
            <a:endParaRPr lang="fr-FR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564477" y="3806233"/>
            <a:ext cx="1512168" cy="159232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Accueil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Etat civil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CNI/Passeport</a:t>
            </a:r>
          </a:p>
          <a:p>
            <a:r>
              <a:rPr lang="fr-FR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Secrétariat des élus</a:t>
            </a:r>
          </a:p>
          <a:p>
            <a:r>
              <a:rPr lang="fr-FR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Urbanisme</a:t>
            </a:r>
            <a:endParaRPr lang="fr-FR" sz="11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Arrondir un rectangle avec un coin diagonal 25"/>
          <p:cNvSpPr/>
          <p:nvPr/>
        </p:nvSpPr>
        <p:spPr>
          <a:xfrm>
            <a:off x="7408793" y="203285"/>
            <a:ext cx="1555695" cy="705435"/>
          </a:xfrm>
          <a:prstGeom prst="round2DiagRect">
            <a:avLst/>
          </a:prstGeom>
          <a:solidFill>
            <a:schemeClr val="accent2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7 agents</a:t>
            </a:r>
          </a:p>
          <a:p>
            <a:pPr algn="ctr"/>
            <a:r>
              <a:rPr lang="fr-FR" sz="800" b="1" dirty="0" smtClean="0"/>
              <a:t>(Entre 500 et 1000 habitants)</a:t>
            </a:r>
            <a:endParaRPr lang="fr-FR" sz="800" b="1" dirty="0"/>
          </a:p>
        </p:txBody>
      </p:sp>
      <p:cxnSp>
        <p:nvCxnSpPr>
          <p:cNvPr id="27" name="Connecteur droit 26"/>
          <p:cNvCxnSpPr/>
          <p:nvPr/>
        </p:nvCxnSpPr>
        <p:spPr>
          <a:xfrm>
            <a:off x="2145140" y="1028068"/>
            <a:ext cx="4219537" cy="6667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>
            <a:stCxn id="14" idx="2"/>
          </p:cNvCxnSpPr>
          <p:nvPr/>
        </p:nvCxnSpPr>
        <p:spPr>
          <a:xfrm flipV="1">
            <a:off x="6364677" y="1034734"/>
            <a:ext cx="0" cy="666074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608593" y="1232756"/>
            <a:ext cx="1512168" cy="468052"/>
          </a:xfrm>
          <a:prstGeom prst="rect">
            <a:avLst/>
          </a:prstGeom>
          <a:solidFill>
            <a:schemeClr val="accent5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Adjoints </a:t>
            </a:r>
          </a:p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Commissions</a:t>
            </a:r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4" name="Connecteur droit 33"/>
          <p:cNvCxnSpPr>
            <a:stCxn id="15" idx="2"/>
          </p:cNvCxnSpPr>
          <p:nvPr/>
        </p:nvCxnSpPr>
        <p:spPr>
          <a:xfrm flipV="1">
            <a:off x="2145140" y="1028068"/>
            <a:ext cx="0" cy="6727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 flipV="1">
            <a:off x="4348453" y="1028068"/>
            <a:ext cx="0" cy="666074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592369" y="1232756"/>
            <a:ext cx="1512168" cy="468052"/>
          </a:xfrm>
          <a:prstGeom prst="rect">
            <a:avLst/>
          </a:prstGeom>
          <a:solidFill>
            <a:schemeClr val="accent5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Adjoints</a:t>
            </a:r>
          </a:p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Commissions </a:t>
            </a:r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72088" y="1232756"/>
            <a:ext cx="2146104" cy="468052"/>
          </a:xfrm>
          <a:prstGeom prst="rect">
            <a:avLst/>
          </a:prstGeom>
          <a:solidFill>
            <a:schemeClr val="accent5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Conseil d’administration </a:t>
            </a:r>
          </a:p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CCAS</a:t>
            </a:r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Connecteur droit 35"/>
          <p:cNvCxnSpPr>
            <a:stCxn id="21" idx="0"/>
          </p:cNvCxnSpPr>
          <p:nvPr/>
        </p:nvCxnSpPr>
        <p:spPr>
          <a:xfrm flipH="1" flipV="1">
            <a:off x="3510463" y="2831997"/>
            <a:ext cx="390" cy="974236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 flipH="1" flipV="1">
            <a:off x="7092280" y="2831995"/>
            <a:ext cx="1" cy="1020567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6377942" y="3085088"/>
            <a:ext cx="1512168" cy="451923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scolaire</a:t>
            </a:r>
            <a:endParaRPr lang="fr-FR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54769" y="3085089"/>
            <a:ext cx="1512168" cy="468052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 Techniques</a:t>
            </a:r>
            <a:endParaRPr lang="fr-FR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754769" y="3806233"/>
            <a:ext cx="1512168" cy="159232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Espaces verts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Entretien voirie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Bâtiments</a:t>
            </a:r>
          </a:p>
          <a:p>
            <a:r>
              <a:rPr lang="fr-FR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Cimetière</a:t>
            </a:r>
            <a:endParaRPr lang="fr-FR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Manifestations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Sports</a:t>
            </a:r>
          </a:p>
          <a:p>
            <a:endParaRPr lang="fr-FR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378271" y="3806233"/>
            <a:ext cx="1512168" cy="159232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ATSEM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Cantine</a:t>
            </a:r>
          </a:p>
          <a:p>
            <a:endParaRPr lang="fr-FR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007606" y="3108252"/>
            <a:ext cx="1512168" cy="468052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 Supports</a:t>
            </a:r>
            <a:endParaRPr lang="fr-FR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971600" y="3806233"/>
            <a:ext cx="1512168" cy="159232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Finances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Marchés publics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RH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Courrier</a:t>
            </a: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1" y="3085089"/>
            <a:ext cx="1512168" cy="468052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 à la population</a:t>
            </a:r>
            <a:endParaRPr lang="fr-FR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 rot="16200000">
            <a:off x="-652830" y="874871"/>
            <a:ext cx="1808700" cy="28803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Elus</a:t>
            </a:r>
            <a:endParaRPr lang="fr-FR" dirty="0"/>
          </a:p>
        </p:txBody>
      </p:sp>
      <p:sp>
        <p:nvSpPr>
          <p:cNvPr id="42" name="Rectangle 41"/>
          <p:cNvSpPr/>
          <p:nvPr/>
        </p:nvSpPr>
        <p:spPr>
          <a:xfrm rot="16200000">
            <a:off x="-652829" y="2683571"/>
            <a:ext cx="1808700" cy="28803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Encadrement  </a:t>
            </a:r>
            <a:r>
              <a:rPr lang="fr-FR" sz="1100" dirty="0" err="1" smtClean="0"/>
              <a:t>intérmédiaire</a:t>
            </a:r>
            <a:endParaRPr lang="fr-FR" sz="1100" dirty="0"/>
          </a:p>
        </p:txBody>
      </p:sp>
      <p:sp>
        <p:nvSpPr>
          <p:cNvPr id="43" name="Rectangle 42"/>
          <p:cNvSpPr/>
          <p:nvPr/>
        </p:nvSpPr>
        <p:spPr>
          <a:xfrm rot="16200000">
            <a:off x="-1210140" y="5043060"/>
            <a:ext cx="2931706" cy="279649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Agent opérationnel</a:t>
            </a:r>
            <a:endParaRPr lang="fr-FR" sz="1100" dirty="0"/>
          </a:p>
        </p:txBody>
      </p:sp>
      <p:sp>
        <p:nvSpPr>
          <p:cNvPr id="44" name="Rectangle 43"/>
          <p:cNvSpPr/>
          <p:nvPr/>
        </p:nvSpPr>
        <p:spPr>
          <a:xfrm>
            <a:off x="971600" y="5376737"/>
            <a:ext cx="1512168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  <p:sp>
        <p:nvSpPr>
          <p:cNvPr id="45" name="Rectangle 44"/>
          <p:cNvSpPr/>
          <p:nvPr/>
        </p:nvSpPr>
        <p:spPr>
          <a:xfrm>
            <a:off x="6381421" y="5373216"/>
            <a:ext cx="1512168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agents</a:t>
            </a:r>
          </a:p>
        </p:txBody>
      </p:sp>
      <p:sp>
        <p:nvSpPr>
          <p:cNvPr id="46" name="Rectangle 45"/>
          <p:cNvSpPr/>
          <p:nvPr/>
        </p:nvSpPr>
        <p:spPr>
          <a:xfrm>
            <a:off x="2754769" y="5376737"/>
            <a:ext cx="1512168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agents</a:t>
            </a:r>
          </a:p>
        </p:txBody>
      </p:sp>
      <p:sp>
        <p:nvSpPr>
          <p:cNvPr id="47" name="Rectangle 46"/>
          <p:cNvSpPr/>
          <p:nvPr/>
        </p:nvSpPr>
        <p:spPr>
          <a:xfrm>
            <a:off x="4564477" y="5372298"/>
            <a:ext cx="1512168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564477" y="2348880"/>
            <a:ext cx="1512167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</p:spTree>
    <p:extLst>
      <p:ext uri="{BB962C8B-B14F-4D97-AF65-F5344CB8AC3E}">
        <p14:creationId xmlns:p14="http://schemas.microsoft.com/office/powerpoint/2010/main" val="384051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107505" y="114537"/>
            <a:ext cx="8928992" cy="1808700"/>
          </a:xfrm>
          <a:prstGeom prst="rect">
            <a:avLst/>
          </a:prstGeom>
          <a:solidFill>
            <a:schemeClr val="accent6">
              <a:lumMod val="75000"/>
              <a:alpha val="1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Rectangle 51"/>
          <p:cNvSpPr/>
          <p:nvPr/>
        </p:nvSpPr>
        <p:spPr>
          <a:xfrm>
            <a:off x="107504" y="3717032"/>
            <a:ext cx="8928992" cy="2931706"/>
          </a:xfrm>
          <a:prstGeom prst="rect">
            <a:avLst/>
          </a:prstGeom>
          <a:solidFill>
            <a:schemeClr val="accent6">
              <a:lumMod val="75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Rectangle 52"/>
          <p:cNvSpPr/>
          <p:nvPr/>
        </p:nvSpPr>
        <p:spPr>
          <a:xfrm>
            <a:off x="107504" y="1923237"/>
            <a:ext cx="8928992" cy="1793795"/>
          </a:xfrm>
          <a:prstGeom prst="rect">
            <a:avLst/>
          </a:prstGeom>
          <a:solidFill>
            <a:schemeClr val="accent6">
              <a:lumMod val="7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9" name="Connecteur droit 38"/>
          <p:cNvCxnSpPr/>
          <p:nvPr/>
        </p:nvCxnSpPr>
        <p:spPr>
          <a:xfrm flipH="1" flipV="1">
            <a:off x="1235078" y="2831995"/>
            <a:ext cx="17424" cy="102056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>
            <a:stCxn id="6" idx="2"/>
          </p:cNvCxnSpPr>
          <p:nvPr/>
        </p:nvCxnSpPr>
        <p:spPr>
          <a:xfrm>
            <a:off x="4635661" y="800708"/>
            <a:ext cx="4174" cy="313234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879577" y="332656"/>
            <a:ext cx="1512168" cy="468052"/>
          </a:xfrm>
          <a:prstGeom prst="rect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</a:t>
            </a:r>
            <a:endParaRPr lang="fr-FR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87925" y="3079087"/>
            <a:ext cx="1512168" cy="46805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 à la population</a:t>
            </a:r>
            <a:endParaRPr lang="fr-FR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911477" y="1988840"/>
            <a:ext cx="1512168" cy="46805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Secrétaire de mairie</a:t>
            </a:r>
            <a:endParaRPr lang="fr-FR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887925" y="3806233"/>
            <a:ext cx="1512168" cy="159232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Accueil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Etat civil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CNI/Passeport</a:t>
            </a:r>
          </a:p>
          <a:p>
            <a:r>
              <a:rPr lang="fr-FR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Secrétariat des </a:t>
            </a:r>
            <a:r>
              <a:rPr lang="fr-FR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élus</a:t>
            </a:r>
          </a:p>
          <a:p>
            <a:r>
              <a:rPr lang="fr-FR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Urbanisme</a:t>
            </a:r>
            <a:endParaRPr lang="fr-FR" sz="11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1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Connecteur droit 24"/>
          <p:cNvCxnSpPr/>
          <p:nvPr/>
        </p:nvCxnSpPr>
        <p:spPr>
          <a:xfrm>
            <a:off x="1235078" y="2831995"/>
            <a:ext cx="6804906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Arrondir un rectangle avec un coin diagonal 25"/>
          <p:cNvSpPr/>
          <p:nvPr/>
        </p:nvSpPr>
        <p:spPr>
          <a:xfrm>
            <a:off x="7408793" y="203285"/>
            <a:ext cx="1555695" cy="705435"/>
          </a:xfrm>
          <a:prstGeom prst="round2DiagRect">
            <a:avLst/>
          </a:prstGeom>
          <a:solidFill>
            <a:schemeClr val="accent2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/>
              <a:t>15 agents</a:t>
            </a:r>
          </a:p>
          <a:p>
            <a:pPr algn="ctr"/>
            <a:r>
              <a:rPr lang="fr-FR" sz="800" b="1" dirty="0" smtClean="0"/>
              <a:t>(Entre 1000 et 2000 habitants)</a:t>
            </a:r>
            <a:endParaRPr lang="fr-FR" sz="800" b="1" dirty="0"/>
          </a:p>
        </p:txBody>
      </p:sp>
      <p:cxnSp>
        <p:nvCxnSpPr>
          <p:cNvPr id="27" name="Connecteur droit 26"/>
          <p:cNvCxnSpPr/>
          <p:nvPr/>
        </p:nvCxnSpPr>
        <p:spPr>
          <a:xfrm>
            <a:off x="1626740" y="1028068"/>
            <a:ext cx="4061385" cy="6667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>
            <a:stCxn id="14" idx="2"/>
          </p:cNvCxnSpPr>
          <p:nvPr/>
        </p:nvCxnSpPr>
        <p:spPr>
          <a:xfrm flipV="1">
            <a:off x="5688125" y="1034734"/>
            <a:ext cx="0" cy="666074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4932041" y="1232756"/>
            <a:ext cx="1512168" cy="468052"/>
          </a:xfrm>
          <a:prstGeom prst="rect">
            <a:avLst/>
          </a:prstGeom>
          <a:solidFill>
            <a:schemeClr val="accent5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Adjoints </a:t>
            </a:r>
          </a:p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Commissions</a:t>
            </a:r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4" name="Connecteur droit 33"/>
          <p:cNvCxnSpPr>
            <a:stCxn id="15" idx="2"/>
          </p:cNvCxnSpPr>
          <p:nvPr/>
        </p:nvCxnSpPr>
        <p:spPr>
          <a:xfrm flipV="1">
            <a:off x="1626740" y="1028068"/>
            <a:ext cx="0" cy="6727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 flipV="1">
            <a:off x="4060421" y="1028068"/>
            <a:ext cx="0" cy="666074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915817" y="1232756"/>
            <a:ext cx="1512168" cy="468052"/>
          </a:xfrm>
          <a:prstGeom prst="rect">
            <a:avLst/>
          </a:prstGeom>
          <a:solidFill>
            <a:schemeClr val="accent5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Adjoints</a:t>
            </a:r>
          </a:p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Commissions </a:t>
            </a:r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53688" y="1232756"/>
            <a:ext cx="2146104" cy="468052"/>
          </a:xfrm>
          <a:prstGeom prst="rect">
            <a:avLst/>
          </a:prstGeom>
          <a:solidFill>
            <a:schemeClr val="accent5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Conseil d’administration </a:t>
            </a:r>
          </a:p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CCAS</a:t>
            </a:r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Connecteur droit 35"/>
          <p:cNvCxnSpPr>
            <a:stCxn id="21" idx="0"/>
          </p:cNvCxnSpPr>
          <p:nvPr/>
        </p:nvCxnSpPr>
        <p:spPr>
          <a:xfrm flipH="1" flipV="1">
            <a:off x="2930160" y="2831995"/>
            <a:ext cx="391" cy="974239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 flipH="1" flipV="1">
            <a:off x="6300192" y="2831995"/>
            <a:ext cx="1" cy="1020567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5580112" y="3100101"/>
            <a:ext cx="1512168" cy="46805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Affaires scolaires</a:t>
            </a:r>
            <a:endParaRPr lang="fr-FR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91498" y="3100101"/>
            <a:ext cx="1512168" cy="46805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 Techniques</a:t>
            </a:r>
            <a:endParaRPr lang="fr-FR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174467" y="3806234"/>
            <a:ext cx="1512168" cy="158417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Espaces verts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Entretien voirie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Bâtiments</a:t>
            </a:r>
          </a:p>
          <a:p>
            <a:r>
              <a:rPr lang="fr-FR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Cimetière</a:t>
            </a:r>
            <a:endParaRPr lang="fr-FR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586183" y="3806234"/>
            <a:ext cx="1512168" cy="158417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ATSEM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Cantine</a:t>
            </a: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96025" y="3108252"/>
            <a:ext cx="1512168" cy="46805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 Supports</a:t>
            </a:r>
            <a:endParaRPr lang="fr-FR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78994" y="3806233"/>
            <a:ext cx="1512168" cy="158417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Finances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Marchés publics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RH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Courrier</a:t>
            </a:r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4" name="Connecteur droit 43"/>
          <p:cNvCxnSpPr/>
          <p:nvPr/>
        </p:nvCxnSpPr>
        <p:spPr>
          <a:xfrm flipH="1" flipV="1">
            <a:off x="8039984" y="2831995"/>
            <a:ext cx="5310" cy="1113099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7283900" y="3131416"/>
            <a:ext cx="1512168" cy="46805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Culture et tourisme</a:t>
            </a:r>
            <a:endParaRPr lang="fr-FR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289971" y="3806233"/>
            <a:ext cx="1512168" cy="158417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Manifestations Bibliothèque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Camping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Piscine</a:t>
            </a:r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Sport</a:t>
            </a:r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 rot="16200000">
            <a:off x="-652830" y="874871"/>
            <a:ext cx="1808700" cy="28803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Elus</a:t>
            </a:r>
            <a:endParaRPr lang="fr-FR" dirty="0"/>
          </a:p>
        </p:txBody>
      </p:sp>
      <p:sp>
        <p:nvSpPr>
          <p:cNvPr id="46" name="Rectangle 45"/>
          <p:cNvSpPr/>
          <p:nvPr/>
        </p:nvSpPr>
        <p:spPr>
          <a:xfrm rot="16200000">
            <a:off x="-1214333" y="5038866"/>
            <a:ext cx="2931707" cy="288035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Agent opérationnel</a:t>
            </a:r>
            <a:endParaRPr lang="fr-FR" sz="1100" dirty="0"/>
          </a:p>
        </p:txBody>
      </p:sp>
      <p:sp>
        <p:nvSpPr>
          <p:cNvPr id="47" name="Rectangle 46"/>
          <p:cNvSpPr/>
          <p:nvPr/>
        </p:nvSpPr>
        <p:spPr>
          <a:xfrm rot="16200000">
            <a:off x="-645376" y="2676118"/>
            <a:ext cx="1793794" cy="28803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Encadrement  intermédiaire</a:t>
            </a:r>
            <a:endParaRPr lang="fr-FR" sz="1100" dirty="0"/>
          </a:p>
        </p:txBody>
      </p:sp>
      <p:sp>
        <p:nvSpPr>
          <p:cNvPr id="48" name="Rectangle 47"/>
          <p:cNvSpPr/>
          <p:nvPr/>
        </p:nvSpPr>
        <p:spPr>
          <a:xfrm>
            <a:off x="3911477" y="2464108"/>
            <a:ext cx="1512168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  <p:sp>
        <p:nvSpPr>
          <p:cNvPr id="49" name="Rectangle 48"/>
          <p:cNvSpPr/>
          <p:nvPr/>
        </p:nvSpPr>
        <p:spPr>
          <a:xfrm>
            <a:off x="478994" y="5390410"/>
            <a:ext cx="1512168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  <p:sp>
        <p:nvSpPr>
          <p:cNvPr id="50" name="Rectangle 49"/>
          <p:cNvSpPr/>
          <p:nvPr/>
        </p:nvSpPr>
        <p:spPr>
          <a:xfrm>
            <a:off x="7283899" y="5398560"/>
            <a:ext cx="1512168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agents</a:t>
            </a:r>
          </a:p>
        </p:txBody>
      </p:sp>
      <p:sp>
        <p:nvSpPr>
          <p:cNvPr id="54" name="Rectangle 53"/>
          <p:cNvSpPr/>
          <p:nvPr/>
        </p:nvSpPr>
        <p:spPr>
          <a:xfrm>
            <a:off x="2171963" y="5390410"/>
            <a:ext cx="1514671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agents</a:t>
            </a:r>
          </a:p>
        </p:txBody>
      </p:sp>
      <p:sp>
        <p:nvSpPr>
          <p:cNvPr id="55" name="Rectangle 54"/>
          <p:cNvSpPr/>
          <p:nvPr/>
        </p:nvSpPr>
        <p:spPr>
          <a:xfrm>
            <a:off x="3887925" y="5398560"/>
            <a:ext cx="1512168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agents</a:t>
            </a:r>
          </a:p>
        </p:txBody>
      </p:sp>
      <p:sp>
        <p:nvSpPr>
          <p:cNvPr id="56" name="Rectangle 55"/>
          <p:cNvSpPr/>
          <p:nvPr/>
        </p:nvSpPr>
        <p:spPr>
          <a:xfrm>
            <a:off x="5586183" y="5398560"/>
            <a:ext cx="1512168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agents</a:t>
            </a:r>
          </a:p>
        </p:txBody>
      </p:sp>
    </p:spTree>
    <p:extLst>
      <p:ext uri="{BB962C8B-B14F-4D97-AF65-F5344CB8AC3E}">
        <p14:creationId xmlns:p14="http://schemas.microsoft.com/office/powerpoint/2010/main" val="307023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84"/>
          <p:cNvSpPr/>
          <p:nvPr/>
        </p:nvSpPr>
        <p:spPr>
          <a:xfrm>
            <a:off x="107505" y="114536"/>
            <a:ext cx="8928992" cy="1686383"/>
          </a:xfrm>
          <a:prstGeom prst="rect">
            <a:avLst/>
          </a:prstGeom>
          <a:solidFill>
            <a:schemeClr val="accent6">
              <a:lumMod val="75000"/>
              <a:alpha val="1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Rectangle 85"/>
          <p:cNvSpPr/>
          <p:nvPr/>
        </p:nvSpPr>
        <p:spPr>
          <a:xfrm>
            <a:off x="107504" y="4437112"/>
            <a:ext cx="8928992" cy="2211627"/>
          </a:xfrm>
          <a:prstGeom prst="rect">
            <a:avLst/>
          </a:prstGeom>
          <a:solidFill>
            <a:schemeClr val="accent6">
              <a:lumMod val="7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Rectangle 86"/>
          <p:cNvSpPr/>
          <p:nvPr/>
        </p:nvSpPr>
        <p:spPr>
          <a:xfrm>
            <a:off x="107504" y="2703987"/>
            <a:ext cx="8928992" cy="1733126"/>
          </a:xfrm>
          <a:prstGeom prst="rect">
            <a:avLst/>
          </a:prstGeom>
          <a:solidFill>
            <a:schemeClr val="accent6">
              <a:lumMod val="75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Rectangle 87"/>
          <p:cNvSpPr/>
          <p:nvPr/>
        </p:nvSpPr>
        <p:spPr>
          <a:xfrm>
            <a:off x="107504" y="1800920"/>
            <a:ext cx="8928992" cy="908000"/>
          </a:xfrm>
          <a:prstGeom prst="rect">
            <a:avLst/>
          </a:prstGeom>
          <a:solidFill>
            <a:schemeClr val="accent6">
              <a:lumMod val="75000"/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3" name="Connecteur droit 62"/>
          <p:cNvCxnSpPr/>
          <p:nvPr/>
        </p:nvCxnSpPr>
        <p:spPr>
          <a:xfrm>
            <a:off x="1115616" y="1034735"/>
            <a:ext cx="0" cy="4404043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>
            <a:stCxn id="33" idx="0"/>
          </p:cNvCxnSpPr>
          <p:nvPr/>
        </p:nvCxnSpPr>
        <p:spPr>
          <a:xfrm flipV="1">
            <a:off x="2586055" y="2831995"/>
            <a:ext cx="8516" cy="1786542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>
            <a:stCxn id="6" idx="2"/>
            <a:endCxn id="22" idx="0"/>
          </p:cNvCxnSpPr>
          <p:nvPr/>
        </p:nvCxnSpPr>
        <p:spPr>
          <a:xfrm>
            <a:off x="5325638" y="789438"/>
            <a:ext cx="0" cy="3829099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4704566" y="3068959"/>
            <a:ext cx="1235586" cy="475981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 à la population</a:t>
            </a:r>
            <a:endParaRPr lang="fr-FR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707845" y="4618537"/>
            <a:ext cx="1235586" cy="161101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Accueil</a:t>
            </a:r>
          </a:p>
          <a:p>
            <a:r>
              <a:rPr lang="fr-FR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Etat civil</a:t>
            </a:r>
          </a:p>
          <a:p>
            <a:r>
              <a:rPr lang="fr-FR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CNI/Passeport</a:t>
            </a:r>
          </a:p>
          <a:p>
            <a:r>
              <a:rPr lang="fr-FR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Urbanisme</a:t>
            </a:r>
          </a:p>
          <a:p>
            <a:endParaRPr lang="fr-FR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Connecteur droit 24"/>
          <p:cNvCxnSpPr/>
          <p:nvPr/>
        </p:nvCxnSpPr>
        <p:spPr>
          <a:xfrm>
            <a:off x="2586055" y="2831995"/>
            <a:ext cx="5529361" cy="2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Arrondir un rectangle avec un coin diagonal 25"/>
          <p:cNvSpPr/>
          <p:nvPr/>
        </p:nvSpPr>
        <p:spPr>
          <a:xfrm>
            <a:off x="7408793" y="203285"/>
            <a:ext cx="1555695" cy="705435"/>
          </a:xfrm>
          <a:prstGeom prst="round2DiagRect">
            <a:avLst/>
          </a:prstGeom>
          <a:solidFill>
            <a:schemeClr val="accent2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/>
              <a:t>30 agents</a:t>
            </a:r>
          </a:p>
          <a:p>
            <a:pPr algn="ctr"/>
            <a:r>
              <a:rPr lang="fr-FR" sz="800" b="1" dirty="0" smtClean="0"/>
              <a:t>(Entre 1000 et 2000 habitants)</a:t>
            </a:r>
            <a:endParaRPr lang="fr-FR" sz="800" b="1" dirty="0"/>
          </a:p>
        </p:txBody>
      </p:sp>
      <p:cxnSp>
        <p:nvCxnSpPr>
          <p:cNvPr id="27" name="Connecteur droit 26"/>
          <p:cNvCxnSpPr/>
          <p:nvPr/>
        </p:nvCxnSpPr>
        <p:spPr>
          <a:xfrm>
            <a:off x="1115616" y="1034735"/>
            <a:ext cx="4202657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4427984" y="1034735"/>
            <a:ext cx="0" cy="666074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707904" y="1232757"/>
            <a:ext cx="1512168" cy="468052"/>
          </a:xfrm>
          <a:prstGeom prst="rect">
            <a:avLst/>
          </a:prstGeom>
          <a:solidFill>
            <a:schemeClr val="accent5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Adjoints </a:t>
            </a:r>
          </a:p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Commissions</a:t>
            </a:r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" name="Connecteur droit 34"/>
          <p:cNvCxnSpPr/>
          <p:nvPr/>
        </p:nvCxnSpPr>
        <p:spPr>
          <a:xfrm flipV="1">
            <a:off x="2915816" y="1034735"/>
            <a:ext cx="0" cy="666074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123728" y="1226090"/>
            <a:ext cx="1512168" cy="468052"/>
          </a:xfrm>
          <a:prstGeom prst="rect">
            <a:avLst/>
          </a:prstGeom>
          <a:solidFill>
            <a:schemeClr val="accent5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Adjoints</a:t>
            </a:r>
          </a:p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Commissions </a:t>
            </a:r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67544" y="1232756"/>
            <a:ext cx="1224136" cy="684076"/>
          </a:xfrm>
          <a:prstGeom prst="rect">
            <a:avLst/>
          </a:prstGeom>
          <a:solidFill>
            <a:schemeClr val="accent5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Conseil d’administration </a:t>
            </a:r>
          </a:p>
          <a:p>
            <a:pPr algn="ctr"/>
            <a:r>
              <a:rPr lang="fr-FR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CCAS</a:t>
            </a:r>
            <a:endParaRPr lang="fr-FR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Connecteur droit 35"/>
          <p:cNvCxnSpPr>
            <a:stCxn id="21" idx="0"/>
          </p:cNvCxnSpPr>
          <p:nvPr/>
        </p:nvCxnSpPr>
        <p:spPr>
          <a:xfrm flipV="1">
            <a:off x="3959935" y="2833821"/>
            <a:ext cx="0" cy="1786542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 flipV="1">
            <a:off x="6690511" y="2833821"/>
            <a:ext cx="9004" cy="275542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6133276" y="3068960"/>
            <a:ext cx="1235586" cy="475981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Affaires scolaires</a:t>
            </a:r>
            <a:endParaRPr lang="fr-FR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24964" y="3068960"/>
            <a:ext cx="1235586" cy="475981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 Techniques</a:t>
            </a:r>
            <a:endParaRPr lang="fr-FR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342142" y="4620363"/>
            <a:ext cx="1235586" cy="161101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Espaces verts</a:t>
            </a:r>
          </a:p>
          <a:p>
            <a:r>
              <a:rPr lang="fr-FR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Entretien voirie</a:t>
            </a:r>
          </a:p>
          <a:p>
            <a:r>
              <a:rPr lang="fr-FR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Bâtiments</a:t>
            </a:r>
          </a:p>
          <a:p>
            <a:r>
              <a:rPr lang="fr-FR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Cimetière</a:t>
            </a:r>
            <a:endParaRPr lang="fr-FR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081722" y="4581128"/>
            <a:ext cx="1235586" cy="5040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ATSEM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985294" y="3068960"/>
            <a:ext cx="1235586" cy="475981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 Supports</a:t>
            </a:r>
            <a:endParaRPr lang="fr-FR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968262" y="4618537"/>
            <a:ext cx="1235586" cy="161101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</a:t>
            </a:r>
          </a:p>
          <a:p>
            <a:r>
              <a:rPr lang="fr-FR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Finances</a:t>
            </a:r>
          </a:p>
          <a:p>
            <a:r>
              <a:rPr lang="fr-FR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Marchés publics</a:t>
            </a:r>
          </a:p>
          <a:p>
            <a:r>
              <a:rPr lang="fr-FR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RH</a:t>
            </a:r>
          </a:p>
          <a:p>
            <a:r>
              <a:rPr lang="fr-FR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Courrier</a:t>
            </a:r>
            <a:endParaRPr lang="fr-FR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4" name="Connecteur droit 43"/>
          <p:cNvCxnSpPr>
            <a:stCxn id="42" idx="0"/>
          </p:cNvCxnSpPr>
          <p:nvPr/>
        </p:nvCxnSpPr>
        <p:spPr>
          <a:xfrm flipH="1" flipV="1">
            <a:off x="8115416" y="2833821"/>
            <a:ext cx="15255" cy="1792477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7524328" y="3068960"/>
            <a:ext cx="1235586" cy="475981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Culture et tourisme</a:t>
            </a:r>
            <a:endParaRPr lang="fr-FR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512878" y="4626298"/>
            <a:ext cx="1235586" cy="161101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Bibliothèque</a:t>
            </a:r>
          </a:p>
          <a:p>
            <a:r>
              <a:rPr lang="fr-FR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Camping</a:t>
            </a:r>
          </a:p>
          <a:p>
            <a:r>
              <a:rPr lang="fr-FR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Sport</a:t>
            </a:r>
          </a:p>
          <a:p>
            <a:r>
              <a:rPr lang="fr-FR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Manifestations</a:t>
            </a:r>
          </a:p>
          <a:p>
            <a:endParaRPr lang="fr-FR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133276" y="3649155"/>
            <a:ext cx="1235586" cy="47598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Agent de maitrise</a:t>
            </a:r>
            <a:endParaRPr lang="fr-FR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336414" y="3645024"/>
            <a:ext cx="1235586" cy="47598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Technicien</a:t>
            </a:r>
            <a:endParaRPr lang="fr-FR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Connecteur droit 49"/>
          <p:cNvCxnSpPr/>
          <p:nvPr/>
        </p:nvCxnSpPr>
        <p:spPr>
          <a:xfrm flipV="1">
            <a:off x="4667561" y="544142"/>
            <a:ext cx="2185611" cy="1127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569554" y="321386"/>
            <a:ext cx="1512168" cy="468052"/>
          </a:xfrm>
          <a:prstGeom prst="rect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</a:t>
            </a:r>
            <a:endParaRPr lang="fr-FR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1" name="Connecteur droit 50"/>
          <p:cNvCxnSpPr/>
          <p:nvPr/>
        </p:nvCxnSpPr>
        <p:spPr>
          <a:xfrm>
            <a:off x="6840633" y="566682"/>
            <a:ext cx="15297" cy="122810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6228184" y="1556792"/>
            <a:ext cx="1235586" cy="47598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Police municipale</a:t>
            </a:r>
            <a:endParaRPr lang="fr-FR" sz="10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Connecteur droit 53"/>
          <p:cNvCxnSpPr/>
          <p:nvPr/>
        </p:nvCxnSpPr>
        <p:spPr>
          <a:xfrm>
            <a:off x="3838707" y="2098509"/>
            <a:ext cx="1221726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2656344" y="1864482"/>
            <a:ext cx="1235586" cy="45492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Secrétariat (élus) </a:t>
            </a:r>
          </a:p>
        </p:txBody>
      </p:sp>
      <p:sp>
        <p:nvSpPr>
          <p:cNvPr id="10" name="Rectangle 9"/>
          <p:cNvSpPr/>
          <p:nvPr/>
        </p:nvSpPr>
        <p:spPr>
          <a:xfrm>
            <a:off x="4608657" y="1844824"/>
            <a:ext cx="1235586" cy="47598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DGS</a:t>
            </a:r>
            <a:endParaRPr lang="fr-FR" sz="10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968262" y="3649155"/>
            <a:ext cx="1235586" cy="47598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Attaché</a:t>
            </a:r>
            <a:endParaRPr lang="fr-FR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67544" y="3068958"/>
            <a:ext cx="1235586" cy="475981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aide sociale</a:t>
            </a:r>
            <a:endParaRPr lang="fr-FR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081722" y="5589240"/>
            <a:ext cx="1235586" cy="64807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Cantine</a:t>
            </a:r>
          </a:p>
          <a:p>
            <a:r>
              <a:rPr lang="fr-FR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Entretien</a:t>
            </a:r>
          </a:p>
        </p:txBody>
      </p:sp>
      <p:sp>
        <p:nvSpPr>
          <p:cNvPr id="84" name="Rectangle 83"/>
          <p:cNvSpPr/>
          <p:nvPr/>
        </p:nvSpPr>
        <p:spPr>
          <a:xfrm>
            <a:off x="456094" y="4606459"/>
            <a:ext cx="1235586" cy="161101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Prévention</a:t>
            </a:r>
            <a:endParaRPr lang="fr-FR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Demandes d’aides</a:t>
            </a:r>
          </a:p>
          <a:p>
            <a:r>
              <a:rPr lang="fr-FR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Logement social</a:t>
            </a:r>
          </a:p>
          <a:p>
            <a:r>
              <a:rPr lang="fr-FR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 à la personne</a:t>
            </a:r>
          </a:p>
          <a:p>
            <a:endParaRPr lang="fr-FR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Rectangle 59"/>
          <p:cNvSpPr/>
          <p:nvPr/>
        </p:nvSpPr>
        <p:spPr>
          <a:xfrm rot="16200000">
            <a:off x="-593204" y="823626"/>
            <a:ext cx="1686383" cy="26820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Elus</a:t>
            </a:r>
            <a:endParaRPr lang="fr-FR" dirty="0"/>
          </a:p>
        </p:txBody>
      </p:sp>
      <p:sp>
        <p:nvSpPr>
          <p:cNvPr id="61" name="Rectangle 60"/>
          <p:cNvSpPr/>
          <p:nvPr/>
        </p:nvSpPr>
        <p:spPr>
          <a:xfrm rot="16200000">
            <a:off x="-855825" y="5408825"/>
            <a:ext cx="2211625" cy="2682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Agent opérationnel</a:t>
            </a:r>
            <a:endParaRPr lang="fr-FR" sz="1100" dirty="0"/>
          </a:p>
        </p:txBody>
      </p:sp>
      <p:sp>
        <p:nvSpPr>
          <p:cNvPr id="62" name="Rectangle 61"/>
          <p:cNvSpPr/>
          <p:nvPr/>
        </p:nvSpPr>
        <p:spPr>
          <a:xfrm rot="16200000">
            <a:off x="-1070472" y="2987279"/>
            <a:ext cx="2640918" cy="26819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Encadrement  intermédiaire</a:t>
            </a:r>
            <a:endParaRPr lang="fr-FR" sz="1100" dirty="0"/>
          </a:p>
        </p:txBody>
      </p:sp>
      <p:sp>
        <p:nvSpPr>
          <p:cNvPr id="65" name="Rectangle 64"/>
          <p:cNvSpPr/>
          <p:nvPr/>
        </p:nvSpPr>
        <p:spPr>
          <a:xfrm>
            <a:off x="456094" y="6222470"/>
            <a:ext cx="1235586" cy="2021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agents</a:t>
            </a:r>
          </a:p>
        </p:txBody>
      </p:sp>
      <p:sp>
        <p:nvSpPr>
          <p:cNvPr id="66" name="Rectangle 65"/>
          <p:cNvSpPr/>
          <p:nvPr/>
        </p:nvSpPr>
        <p:spPr>
          <a:xfrm>
            <a:off x="7512878" y="6248262"/>
            <a:ext cx="1235586" cy="2021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agent</a:t>
            </a:r>
          </a:p>
        </p:txBody>
      </p:sp>
      <p:sp>
        <p:nvSpPr>
          <p:cNvPr id="68" name="Rectangle 67"/>
          <p:cNvSpPr/>
          <p:nvPr/>
        </p:nvSpPr>
        <p:spPr>
          <a:xfrm>
            <a:off x="1968262" y="6231377"/>
            <a:ext cx="1235586" cy="2021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agents</a:t>
            </a:r>
          </a:p>
        </p:txBody>
      </p:sp>
      <p:sp>
        <p:nvSpPr>
          <p:cNvPr id="69" name="Rectangle 68"/>
          <p:cNvSpPr/>
          <p:nvPr/>
        </p:nvSpPr>
        <p:spPr>
          <a:xfrm>
            <a:off x="4707845" y="6231377"/>
            <a:ext cx="1235586" cy="2021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agent</a:t>
            </a:r>
          </a:p>
        </p:txBody>
      </p:sp>
      <p:sp>
        <p:nvSpPr>
          <p:cNvPr id="70" name="Rectangle 69"/>
          <p:cNvSpPr/>
          <p:nvPr/>
        </p:nvSpPr>
        <p:spPr>
          <a:xfrm>
            <a:off x="6081722" y="6222469"/>
            <a:ext cx="1235586" cy="2021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agent</a:t>
            </a:r>
          </a:p>
        </p:txBody>
      </p:sp>
      <p:sp>
        <p:nvSpPr>
          <p:cNvPr id="72" name="Rectangle 71"/>
          <p:cNvSpPr/>
          <p:nvPr/>
        </p:nvSpPr>
        <p:spPr>
          <a:xfrm>
            <a:off x="3340453" y="6237312"/>
            <a:ext cx="1235586" cy="2021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agents</a:t>
            </a:r>
          </a:p>
        </p:txBody>
      </p:sp>
      <p:sp>
        <p:nvSpPr>
          <p:cNvPr id="73" name="Rectangle 72"/>
          <p:cNvSpPr/>
          <p:nvPr/>
        </p:nvSpPr>
        <p:spPr>
          <a:xfrm>
            <a:off x="6081722" y="5096334"/>
            <a:ext cx="1235586" cy="2021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agents</a:t>
            </a:r>
          </a:p>
        </p:txBody>
      </p:sp>
      <p:sp>
        <p:nvSpPr>
          <p:cNvPr id="74" name="Rectangle 73"/>
          <p:cNvSpPr/>
          <p:nvPr/>
        </p:nvSpPr>
        <p:spPr>
          <a:xfrm>
            <a:off x="6133276" y="4136875"/>
            <a:ext cx="1235586" cy="2021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  <p:sp>
        <p:nvSpPr>
          <p:cNvPr id="77" name="Rectangle 76"/>
          <p:cNvSpPr/>
          <p:nvPr/>
        </p:nvSpPr>
        <p:spPr>
          <a:xfrm>
            <a:off x="1968262" y="4125136"/>
            <a:ext cx="1235586" cy="2021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  <p:sp>
        <p:nvSpPr>
          <p:cNvPr id="78" name="Rectangle 77"/>
          <p:cNvSpPr/>
          <p:nvPr/>
        </p:nvSpPr>
        <p:spPr>
          <a:xfrm>
            <a:off x="3342142" y="4119997"/>
            <a:ext cx="1229858" cy="2021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  <p:sp>
        <p:nvSpPr>
          <p:cNvPr id="79" name="Rectangle 78"/>
          <p:cNvSpPr/>
          <p:nvPr/>
        </p:nvSpPr>
        <p:spPr>
          <a:xfrm>
            <a:off x="4610361" y="2319403"/>
            <a:ext cx="1235586" cy="2021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  <p:sp>
        <p:nvSpPr>
          <p:cNvPr id="80" name="Rectangle 79"/>
          <p:cNvSpPr/>
          <p:nvPr/>
        </p:nvSpPr>
        <p:spPr>
          <a:xfrm>
            <a:off x="2656344" y="2319402"/>
            <a:ext cx="1235586" cy="2021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  <p:sp>
        <p:nvSpPr>
          <p:cNvPr id="81" name="Rectangle 80"/>
          <p:cNvSpPr/>
          <p:nvPr/>
        </p:nvSpPr>
        <p:spPr>
          <a:xfrm>
            <a:off x="6228184" y="2029456"/>
            <a:ext cx="1235586" cy="2021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</p:spTree>
    <p:extLst>
      <p:ext uri="{BB962C8B-B14F-4D97-AF65-F5344CB8AC3E}">
        <p14:creationId xmlns:p14="http://schemas.microsoft.com/office/powerpoint/2010/main" val="25295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Rectangle 153"/>
          <p:cNvSpPr/>
          <p:nvPr/>
        </p:nvSpPr>
        <p:spPr>
          <a:xfrm>
            <a:off x="107505" y="114536"/>
            <a:ext cx="8928992" cy="1686385"/>
          </a:xfrm>
          <a:prstGeom prst="rect">
            <a:avLst/>
          </a:prstGeom>
          <a:solidFill>
            <a:schemeClr val="accent6">
              <a:lumMod val="75000"/>
              <a:alpha val="1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" name="Rectangle 145"/>
          <p:cNvSpPr/>
          <p:nvPr/>
        </p:nvSpPr>
        <p:spPr>
          <a:xfrm>
            <a:off x="107504" y="4664733"/>
            <a:ext cx="8928992" cy="1984005"/>
          </a:xfrm>
          <a:prstGeom prst="rect">
            <a:avLst/>
          </a:prstGeom>
          <a:solidFill>
            <a:schemeClr val="accent6">
              <a:lumMod val="7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7" name="Rectangle 146"/>
          <p:cNvSpPr/>
          <p:nvPr/>
        </p:nvSpPr>
        <p:spPr>
          <a:xfrm>
            <a:off x="115888" y="3298134"/>
            <a:ext cx="8920608" cy="1366599"/>
          </a:xfrm>
          <a:prstGeom prst="rect">
            <a:avLst/>
          </a:prstGeom>
          <a:solidFill>
            <a:schemeClr val="accent6">
              <a:lumMod val="75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8" name="Rectangle 147"/>
          <p:cNvSpPr/>
          <p:nvPr/>
        </p:nvSpPr>
        <p:spPr>
          <a:xfrm>
            <a:off x="107505" y="1803111"/>
            <a:ext cx="8928992" cy="1503352"/>
          </a:xfrm>
          <a:prstGeom prst="rect">
            <a:avLst/>
          </a:prstGeom>
          <a:solidFill>
            <a:schemeClr val="accent6">
              <a:lumMod val="75000"/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40" name="Connecteur droit 139"/>
          <p:cNvCxnSpPr/>
          <p:nvPr/>
        </p:nvCxnSpPr>
        <p:spPr>
          <a:xfrm>
            <a:off x="6170142" y="3541143"/>
            <a:ext cx="603595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Connecteur droit 134"/>
          <p:cNvCxnSpPr/>
          <p:nvPr/>
        </p:nvCxnSpPr>
        <p:spPr>
          <a:xfrm flipH="1" flipV="1">
            <a:off x="7139689" y="2636912"/>
            <a:ext cx="1" cy="3847026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Connecteur droit 110"/>
          <p:cNvCxnSpPr/>
          <p:nvPr/>
        </p:nvCxnSpPr>
        <p:spPr>
          <a:xfrm flipH="1">
            <a:off x="4824429" y="3586235"/>
            <a:ext cx="521645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Connecteur droit 111"/>
          <p:cNvCxnSpPr/>
          <p:nvPr/>
        </p:nvCxnSpPr>
        <p:spPr>
          <a:xfrm>
            <a:off x="4820341" y="3573016"/>
            <a:ext cx="4088" cy="1296144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62"/>
          <p:cNvCxnSpPr/>
          <p:nvPr/>
        </p:nvCxnSpPr>
        <p:spPr>
          <a:xfrm>
            <a:off x="1073887" y="980728"/>
            <a:ext cx="0" cy="445805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 flipV="1">
            <a:off x="2482569" y="2636912"/>
            <a:ext cx="773" cy="2088232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>
            <a:off x="5536220" y="800708"/>
            <a:ext cx="0" cy="4829503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4973129" y="2791056"/>
            <a:ext cx="1091570" cy="397683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à la population</a:t>
            </a:r>
            <a:endParaRPr lang="fr-FR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990434" y="5589240"/>
            <a:ext cx="1088993" cy="74695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Accueil</a:t>
            </a:r>
          </a:p>
          <a:p>
            <a:r>
              <a:rPr lang="fr-FR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Etat civil</a:t>
            </a:r>
          </a:p>
          <a:p>
            <a:r>
              <a:rPr lang="fr-FR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CNI/Passeport</a:t>
            </a:r>
          </a:p>
          <a:p>
            <a:r>
              <a:rPr lang="fr-FR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Cimetière</a:t>
            </a:r>
          </a:p>
        </p:txBody>
      </p:sp>
      <p:cxnSp>
        <p:nvCxnSpPr>
          <p:cNvPr id="25" name="Connecteur droit 24"/>
          <p:cNvCxnSpPr/>
          <p:nvPr/>
        </p:nvCxnSpPr>
        <p:spPr>
          <a:xfrm>
            <a:off x="2482569" y="2636912"/>
            <a:ext cx="5936134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Arrondir un rectangle avec un coin diagonal 25"/>
          <p:cNvSpPr/>
          <p:nvPr/>
        </p:nvSpPr>
        <p:spPr>
          <a:xfrm>
            <a:off x="7408793" y="203285"/>
            <a:ext cx="1555695" cy="705435"/>
          </a:xfrm>
          <a:prstGeom prst="round2DiagRect">
            <a:avLst/>
          </a:prstGeom>
          <a:solidFill>
            <a:schemeClr val="accent2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/>
              <a:t>50 agents</a:t>
            </a:r>
          </a:p>
          <a:p>
            <a:pPr algn="ctr"/>
            <a:r>
              <a:rPr lang="fr-FR" sz="800" b="1" dirty="0" smtClean="0"/>
              <a:t>(Entre 3000 et 5000 habitants)</a:t>
            </a:r>
            <a:endParaRPr lang="fr-FR" sz="800" b="1" dirty="0"/>
          </a:p>
        </p:txBody>
      </p:sp>
      <p:cxnSp>
        <p:nvCxnSpPr>
          <p:cNvPr id="27" name="Connecteur droit 26"/>
          <p:cNvCxnSpPr/>
          <p:nvPr/>
        </p:nvCxnSpPr>
        <p:spPr>
          <a:xfrm>
            <a:off x="1073887" y="980728"/>
            <a:ext cx="4470221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4572000" y="980728"/>
            <a:ext cx="1" cy="504056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825727" y="1156079"/>
            <a:ext cx="1512168" cy="468052"/>
          </a:xfrm>
          <a:prstGeom prst="rect">
            <a:avLst/>
          </a:prstGeom>
          <a:solidFill>
            <a:schemeClr val="accent5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Adjoint </a:t>
            </a:r>
          </a:p>
          <a:p>
            <a:pPr algn="ctr"/>
            <a:r>
              <a:rPr lang="fr-FR" sz="10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</a:t>
            </a:r>
            <a:endParaRPr lang="fr-FR" sz="10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" name="Connecteur droit 34"/>
          <p:cNvCxnSpPr>
            <a:stCxn id="13" idx="2"/>
          </p:cNvCxnSpPr>
          <p:nvPr/>
        </p:nvCxnSpPr>
        <p:spPr>
          <a:xfrm flipV="1">
            <a:off x="2879812" y="980728"/>
            <a:ext cx="0" cy="628951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123728" y="1149412"/>
            <a:ext cx="1512168" cy="460267"/>
          </a:xfrm>
          <a:prstGeom prst="rect">
            <a:avLst/>
          </a:prstGeom>
          <a:solidFill>
            <a:schemeClr val="accent5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Adjoint</a:t>
            </a:r>
          </a:p>
          <a:p>
            <a:pPr algn="ctr"/>
            <a:r>
              <a:rPr lang="fr-FR" sz="10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 </a:t>
            </a:r>
            <a:endParaRPr lang="fr-FR" sz="10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28102" y="1077402"/>
            <a:ext cx="1091570" cy="551398"/>
          </a:xfrm>
          <a:prstGeom prst="rect">
            <a:avLst/>
          </a:prstGeom>
          <a:solidFill>
            <a:schemeClr val="accent5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Conseil d’administration </a:t>
            </a:r>
          </a:p>
          <a:p>
            <a:pPr algn="ctr"/>
            <a:r>
              <a:rPr lang="fr-FR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CCAS</a:t>
            </a:r>
            <a:endParaRPr lang="fr-FR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Connecteur droit 35"/>
          <p:cNvCxnSpPr>
            <a:stCxn id="69" idx="2"/>
          </p:cNvCxnSpPr>
          <p:nvPr/>
        </p:nvCxnSpPr>
        <p:spPr>
          <a:xfrm flipV="1">
            <a:off x="3829286" y="2548998"/>
            <a:ext cx="0" cy="3800354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 flipV="1">
            <a:off x="6690853" y="2863312"/>
            <a:ext cx="2594" cy="100193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6588224" y="2780930"/>
            <a:ext cx="1091570" cy="397683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scolaire</a:t>
            </a:r>
            <a:endParaRPr lang="fr-FR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83501" y="2780930"/>
            <a:ext cx="1091570" cy="397683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 Techniques</a:t>
            </a:r>
            <a:endParaRPr lang="fr-FR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588224" y="5445224"/>
            <a:ext cx="1091570" cy="27435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ATSEM</a:t>
            </a:r>
          </a:p>
          <a:p>
            <a:endParaRPr lang="fr-FR" sz="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936784" y="2780930"/>
            <a:ext cx="1091570" cy="397683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 Supports</a:t>
            </a:r>
            <a:endParaRPr lang="fr-FR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4" name="Connecteur droit 43"/>
          <p:cNvCxnSpPr>
            <a:stCxn id="42" idx="0"/>
          </p:cNvCxnSpPr>
          <p:nvPr/>
        </p:nvCxnSpPr>
        <p:spPr>
          <a:xfrm flipV="1">
            <a:off x="8407253" y="2636912"/>
            <a:ext cx="0" cy="2808312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7872918" y="2780930"/>
            <a:ext cx="1091570" cy="397683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Culture et tourisme</a:t>
            </a:r>
            <a:endParaRPr lang="fr-FR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861468" y="5445224"/>
            <a:ext cx="1091570" cy="96518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Office du tourisme</a:t>
            </a:r>
          </a:p>
          <a:p>
            <a:r>
              <a:rPr lang="fr-FR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Bibliothèque</a:t>
            </a:r>
            <a:endParaRPr lang="fr-FR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Camping</a:t>
            </a:r>
          </a:p>
          <a:p>
            <a:r>
              <a:rPr lang="fr-F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Sport</a:t>
            </a:r>
          </a:p>
          <a:p>
            <a:r>
              <a:rPr lang="fr-FR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Manifestations</a:t>
            </a:r>
          </a:p>
          <a:p>
            <a:endParaRPr lang="fr-FR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588224" y="3361123"/>
            <a:ext cx="1091570" cy="36004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Coordinateur</a:t>
            </a:r>
            <a:endParaRPr lang="fr-FR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275856" y="3356992"/>
            <a:ext cx="1091570" cy="36004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Technicien</a:t>
            </a:r>
            <a:endParaRPr lang="fr-FR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Connecteur droit 49"/>
          <p:cNvCxnSpPr/>
          <p:nvPr/>
        </p:nvCxnSpPr>
        <p:spPr>
          <a:xfrm>
            <a:off x="5927232" y="544142"/>
            <a:ext cx="1021032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788024" y="332656"/>
            <a:ext cx="1512168" cy="468052"/>
          </a:xfrm>
          <a:prstGeom prst="rect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</a:t>
            </a:r>
            <a:endParaRPr lang="fr-FR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1" name="Connecteur droit 50"/>
          <p:cNvCxnSpPr/>
          <p:nvPr/>
        </p:nvCxnSpPr>
        <p:spPr>
          <a:xfrm>
            <a:off x="6948264" y="544142"/>
            <a:ext cx="0" cy="12506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6706549" y="1859812"/>
            <a:ext cx="1235586" cy="45632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Police municipale</a:t>
            </a:r>
            <a:endParaRPr lang="fr-FR" sz="10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Connecteur droit 53"/>
          <p:cNvCxnSpPr/>
          <p:nvPr/>
        </p:nvCxnSpPr>
        <p:spPr>
          <a:xfrm>
            <a:off x="3860622" y="2121768"/>
            <a:ext cx="1605817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2865723" y="1873052"/>
            <a:ext cx="1235586" cy="45632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Secrétariat </a:t>
            </a:r>
            <a:endParaRPr lang="fr-FR" sz="105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32040" y="1853394"/>
            <a:ext cx="1235586" cy="45632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DGS</a:t>
            </a:r>
            <a:endParaRPr lang="fr-FR" sz="10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919752" y="3361123"/>
            <a:ext cx="1091570" cy="4584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Attaché</a:t>
            </a:r>
            <a:endParaRPr lang="fr-FR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528102" y="2812070"/>
            <a:ext cx="1091570" cy="397683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aide sociale</a:t>
            </a:r>
            <a:endParaRPr lang="fr-FR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28102" y="4725144"/>
            <a:ext cx="1091570" cy="166282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Prévention</a:t>
            </a:r>
            <a:endParaRPr lang="fr-FR" sz="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Demandes d’aides</a:t>
            </a:r>
          </a:p>
          <a:p>
            <a:r>
              <a:rPr lang="fr-FR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Logement social</a:t>
            </a:r>
          </a:p>
          <a:p>
            <a:r>
              <a:rPr lang="fr-FR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 à la personne</a:t>
            </a:r>
          </a:p>
          <a:p>
            <a:endParaRPr lang="fr-FR" sz="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7" name="Connecteur droit 66"/>
          <p:cNvCxnSpPr/>
          <p:nvPr/>
        </p:nvCxnSpPr>
        <p:spPr>
          <a:xfrm>
            <a:off x="1763688" y="566682"/>
            <a:ext cx="0" cy="5889087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  <a:prstDash val="lg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6588224" y="6037381"/>
            <a:ext cx="1091570" cy="3439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Cantine</a:t>
            </a:r>
          </a:p>
          <a:p>
            <a:r>
              <a:rPr lang="fr-FR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Entretien</a:t>
            </a:r>
          </a:p>
        </p:txBody>
      </p:sp>
      <p:sp>
        <p:nvSpPr>
          <p:cNvPr id="60" name="Rectangle 59"/>
          <p:cNvSpPr/>
          <p:nvPr/>
        </p:nvSpPr>
        <p:spPr>
          <a:xfrm>
            <a:off x="528102" y="3356992"/>
            <a:ext cx="1091570" cy="4584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Agent de maitrise</a:t>
            </a:r>
            <a:endParaRPr lang="fr-FR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283501" y="5261865"/>
            <a:ext cx="1091570" cy="36834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Voirie</a:t>
            </a:r>
          </a:p>
          <a:p>
            <a:r>
              <a:rPr lang="fr-FR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Bâtiments</a:t>
            </a:r>
          </a:p>
          <a:p>
            <a:endParaRPr lang="fr-FR" sz="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3283501" y="6037380"/>
            <a:ext cx="1091570" cy="31197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Espace vert</a:t>
            </a:r>
          </a:p>
        </p:txBody>
      </p:sp>
      <p:sp>
        <p:nvSpPr>
          <p:cNvPr id="70" name="Rectangle 69"/>
          <p:cNvSpPr/>
          <p:nvPr/>
        </p:nvSpPr>
        <p:spPr>
          <a:xfrm>
            <a:off x="4464388" y="4797152"/>
            <a:ext cx="935303" cy="48798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Urbanisme</a:t>
            </a:r>
          </a:p>
          <a:p>
            <a:r>
              <a:rPr lang="fr-FR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Développement durable</a:t>
            </a:r>
          </a:p>
        </p:txBody>
      </p:sp>
      <p:sp>
        <p:nvSpPr>
          <p:cNvPr id="74" name="Rectangle 73"/>
          <p:cNvSpPr/>
          <p:nvPr/>
        </p:nvSpPr>
        <p:spPr>
          <a:xfrm>
            <a:off x="1936784" y="5301208"/>
            <a:ext cx="1091570" cy="35404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7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Finances, commandes publiques, juridique</a:t>
            </a:r>
          </a:p>
          <a:p>
            <a:endParaRPr lang="fr-FR" sz="7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1936784" y="5895799"/>
            <a:ext cx="1091570" cy="48552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</a:t>
            </a:r>
          </a:p>
          <a:p>
            <a:r>
              <a:rPr lang="fr-FR" sz="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Informatique</a:t>
            </a:r>
          </a:p>
          <a:p>
            <a:r>
              <a:rPr lang="fr-FR" sz="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Courrier</a:t>
            </a:r>
          </a:p>
        </p:txBody>
      </p:sp>
      <p:sp>
        <p:nvSpPr>
          <p:cNvPr id="78" name="Rectangle 77"/>
          <p:cNvSpPr/>
          <p:nvPr/>
        </p:nvSpPr>
        <p:spPr>
          <a:xfrm>
            <a:off x="1936784" y="4725144"/>
            <a:ext cx="1091570" cy="30921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RH et paye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3265353" y="4050634"/>
            <a:ext cx="1091570" cy="38647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Agent de maitrise</a:t>
            </a:r>
            <a:endParaRPr lang="fr-FR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Rectangle 138"/>
          <p:cNvSpPr/>
          <p:nvPr/>
        </p:nvSpPr>
        <p:spPr>
          <a:xfrm>
            <a:off x="6589557" y="4005064"/>
            <a:ext cx="1091570" cy="36004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Agent de maitrise</a:t>
            </a:r>
            <a:endParaRPr lang="fr-FR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1" name="Connecteur droit 140"/>
          <p:cNvCxnSpPr>
            <a:stCxn id="62" idx="0"/>
          </p:cNvCxnSpPr>
          <p:nvPr/>
        </p:nvCxnSpPr>
        <p:spPr>
          <a:xfrm flipH="1" flipV="1">
            <a:off x="6181158" y="3537012"/>
            <a:ext cx="11016" cy="1250389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5796136" y="4787401"/>
            <a:ext cx="792076" cy="32686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ALAE/ALSH</a:t>
            </a:r>
          </a:p>
        </p:txBody>
      </p:sp>
      <p:sp>
        <p:nvSpPr>
          <p:cNvPr id="82" name="Rectangle 81"/>
          <p:cNvSpPr/>
          <p:nvPr/>
        </p:nvSpPr>
        <p:spPr>
          <a:xfrm>
            <a:off x="4970679" y="3361123"/>
            <a:ext cx="1091570" cy="4584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Rédacteur</a:t>
            </a:r>
            <a:endParaRPr lang="fr-FR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Rectangle 82"/>
          <p:cNvSpPr/>
          <p:nvPr/>
        </p:nvSpPr>
        <p:spPr>
          <a:xfrm rot="16200000">
            <a:off x="-594358" y="824784"/>
            <a:ext cx="1686384" cy="26589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Elus</a:t>
            </a:r>
            <a:endParaRPr lang="fr-FR" dirty="0"/>
          </a:p>
        </p:txBody>
      </p:sp>
      <p:sp>
        <p:nvSpPr>
          <p:cNvPr id="84" name="Rectangle 83"/>
          <p:cNvSpPr/>
          <p:nvPr/>
        </p:nvSpPr>
        <p:spPr>
          <a:xfrm rot="16200000">
            <a:off x="-742014" y="5522634"/>
            <a:ext cx="1984005" cy="268202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Agent opérationnel</a:t>
            </a:r>
            <a:endParaRPr lang="fr-FR" sz="1100" dirty="0"/>
          </a:p>
        </p:txBody>
      </p:sp>
      <p:sp>
        <p:nvSpPr>
          <p:cNvPr id="85" name="Rectangle 84"/>
          <p:cNvSpPr/>
          <p:nvPr/>
        </p:nvSpPr>
        <p:spPr>
          <a:xfrm rot="16200000">
            <a:off x="-1181919" y="3098727"/>
            <a:ext cx="2863814" cy="26819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Encadrement  intermédiaire</a:t>
            </a:r>
            <a:endParaRPr lang="fr-FR" sz="1100" dirty="0"/>
          </a:p>
        </p:txBody>
      </p:sp>
      <p:sp>
        <p:nvSpPr>
          <p:cNvPr id="90" name="Rectangle 89"/>
          <p:cNvSpPr/>
          <p:nvPr/>
        </p:nvSpPr>
        <p:spPr>
          <a:xfrm>
            <a:off x="528102" y="6340531"/>
            <a:ext cx="1091570" cy="1757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agents</a:t>
            </a:r>
          </a:p>
        </p:txBody>
      </p:sp>
      <p:sp>
        <p:nvSpPr>
          <p:cNvPr id="92" name="Rectangle 91"/>
          <p:cNvSpPr/>
          <p:nvPr/>
        </p:nvSpPr>
        <p:spPr>
          <a:xfrm>
            <a:off x="1936784" y="6351455"/>
            <a:ext cx="1091570" cy="1757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agents</a:t>
            </a:r>
          </a:p>
        </p:txBody>
      </p:sp>
      <p:sp>
        <p:nvSpPr>
          <p:cNvPr id="93" name="Rectangle 92"/>
          <p:cNvSpPr/>
          <p:nvPr/>
        </p:nvSpPr>
        <p:spPr>
          <a:xfrm>
            <a:off x="4990435" y="6335757"/>
            <a:ext cx="1091570" cy="1757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agents</a:t>
            </a:r>
          </a:p>
        </p:txBody>
      </p:sp>
      <p:sp>
        <p:nvSpPr>
          <p:cNvPr id="95" name="Rectangle 94"/>
          <p:cNvSpPr/>
          <p:nvPr/>
        </p:nvSpPr>
        <p:spPr>
          <a:xfrm>
            <a:off x="3283501" y="5655169"/>
            <a:ext cx="1091570" cy="1757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agents</a:t>
            </a:r>
          </a:p>
        </p:txBody>
      </p:sp>
      <p:sp>
        <p:nvSpPr>
          <p:cNvPr id="96" name="Rectangle 95"/>
          <p:cNvSpPr/>
          <p:nvPr/>
        </p:nvSpPr>
        <p:spPr>
          <a:xfrm>
            <a:off x="5796136" y="5085184"/>
            <a:ext cx="793421" cy="1757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agents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1936784" y="5039613"/>
            <a:ext cx="1091570" cy="1757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1936784" y="5647553"/>
            <a:ext cx="1091570" cy="1757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  <p:sp>
        <p:nvSpPr>
          <p:cNvPr id="120" name="Rectangle 119"/>
          <p:cNvSpPr/>
          <p:nvPr/>
        </p:nvSpPr>
        <p:spPr>
          <a:xfrm>
            <a:off x="3283501" y="6347165"/>
            <a:ext cx="1091570" cy="1757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agents</a:t>
            </a:r>
          </a:p>
        </p:txBody>
      </p:sp>
      <p:sp>
        <p:nvSpPr>
          <p:cNvPr id="121" name="Rectangle 120"/>
          <p:cNvSpPr/>
          <p:nvPr/>
        </p:nvSpPr>
        <p:spPr>
          <a:xfrm>
            <a:off x="4464388" y="5293103"/>
            <a:ext cx="935303" cy="1757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  <p:sp>
        <p:nvSpPr>
          <p:cNvPr id="124" name="Rectangle 123"/>
          <p:cNvSpPr/>
          <p:nvPr/>
        </p:nvSpPr>
        <p:spPr>
          <a:xfrm>
            <a:off x="6588212" y="5720055"/>
            <a:ext cx="1091570" cy="1757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agents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6588212" y="6381115"/>
            <a:ext cx="1091570" cy="1757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agents</a:t>
            </a:r>
          </a:p>
        </p:txBody>
      </p:sp>
      <p:sp>
        <p:nvSpPr>
          <p:cNvPr id="126" name="Rectangle 125"/>
          <p:cNvSpPr/>
          <p:nvPr/>
        </p:nvSpPr>
        <p:spPr>
          <a:xfrm>
            <a:off x="7861468" y="6375789"/>
            <a:ext cx="1091570" cy="1757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agents</a:t>
            </a:r>
          </a:p>
        </p:txBody>
      </p:sp>
      <p:sp>
        <p:nvSpPr>
          <p:cNvPr id="144" name="Rectangle 143"/>
          <p:cNvSpPr/>
          <p:nvPr/>
        </p:nvSpPr>
        <p:spPr>
          <a:xfrm>
            <a:off x="4975920" y="3756195"/>
            <a:ext cx="1091570" cy="1757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  <p:sp>
        <p:nvSpPr>
          <p:cNvPr id="149" name="Rectangle 148"/>
          <p:cNvSpPr/>
          <p:nvPr/>
        </p:nvSpPr>
        <p:spPr>
          <a:xfrm>
            <a:off x="528102" y="3736065"/>
            <a:ext cx="1091570" cy="1757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  <p:sp>
        <p:nvSpPr>
          <p:cNvPr id="150" name="Rectangle 149"/>
          <p:cNvSpPr/>
          <p:nvPr/>
        </p:nvSpPr>
        <p:spPr>
          <a:xfrm>
            <a:off x="1924993" y="3756195"/>
            <a:ext cx="1091570" cy="1757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  <p:sp>
        <p:nvSpPr>
          <p:cNvPr id="151" name="Rectangle 150"/>
          <p:cNvSpPr/>
          <p:nvPr/>
        </p:nvSpPr>
        <p:spPr>
          <a:xfrm>
            <a:off x="4932040" y="2276872"/>
            <a:ext cx="1235398" cy="1757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  <p:sp>
        <p:nvSpPr>
          <p:cNvPr id="152" name="Rectangle 151"/>
          <p:cNvSpPr/>
          <p:nvPr/>
        </p:nvSpPr>
        <p:spPr>
          <a:xfrm>
            <a:off x="2870964" y="2286557"/>
            <a:ext cx="1235586" cy="1757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  <p:sp>
        <p:nvSpPr>
          <p:cNvPr id="153" name="Rectangle 152"/>
          <p:cNvSpPr/>
          <p:nvPr/>
        </p:nvSpPr>
        <p:spPr>
          <a:xfrm>
            <a:off x="6711790" y="2276872"/>
            <a:ext cx="1238135" cy="1757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agents</a:t>
            </a:r>
          </a:p>
        </p:txBody>
      </p:sp>
      <p:sp>
        <p:nvSpPr>
          <p:cNvPr id="155" name="Rectangle 154"/>
          <p:cNvSpPr/>
          <p:nvPr/>
        </p:nvSpPr>
        <p:spPr>
          <a:xfrm>
            <a:off x="3281012" y="3684187"/>
            <a:ext cx="1091570" cy="1757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  <p:sp>
        <p:nvSpPr>
          <p:cNvPr id="156" name="Rectangle 155"/>
          <p:cNvSpPr/>
          <p:nvPr/>
        </p:nvSpPr>
        <p:spPr>
          <a:xfrm>
            <a:off x="3270594" y="4404267"/>
            <a:ext cx="1091570" cy="1757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  <p:sp>
        <p:nvSpPr>
          <p:cNvPr id="157" name="Rectangle 156"/>
          <p:cNvSpPr/>
          <p:nvPr/>
        </p:nvSpPr>
        <p:spPr>
          <a:xfrm>
            <a:off x="6593453" y="3681542"/>
            <a:ext cx="1092916" cy="1757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  <p:sp>
        <p:nvSpPr>
          <p:cNvPr id="158" name="Rectangle 157"/>
          <p:cNvSpPr/>
          <p:nvPr/>
        </p:nvSpPr>
        <p:spPr>
          <a:xfrm>
            <a:off x="6593905" y="4332259"/>
            <a:ext cx="1091570" cy="1757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</p:spTree>
    <p:extLst>
      <p:ext uri="{BB962C8B-B14F-4D97-AF65-F5344CB8AC3E}">
        <p14:creationId xmlns:p14="http://schemas.microsoft.com/office/powerpoint/2010/main" val="298417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836712"/>
            <a:ext cx="8208912" cy="1944216"/>
          </a:xfrm>
          <a:solidFill>
            <a:schemeClr val="accent6">
              <a:lumMod val="20000"/>
              <a:lumOff val="80000"/>
            </a:schemeClr>
          </a:solidFill>
          <a:ln w="3175">
            <a:solidFill>
              <a:schemeClr val="accent1">
                <a:lumMod val="60000"/>
                <a:lumOff val="40000"/>
              </a:schemeClr>
            </a:solidFill>
            <a:prstDash val="solid"/>
          </a:ln>
        </p:spPr>
        <p:txBody>
          <a:bodyPr>
            <a:noAutofit/>
          </a:bodyPr>
          <a:lstStyle/>
          <a:p>
            <a:pPr marL="0" indent="0" algn="just">
              <a:buClr>
                <a:schemeClr val="accent1">
                  <a:lumMod val="75000"/>
                </a:schemeClr>
              </a:buClr>
              <a:buNone/>
            </a:pPr>
            <a:r>
              <a:rPr lang="fr-FR" sz="1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présent document a été confectionné par le Centre de Gestion 31 qui  a eu l’amabilité de bien vouloir le partager via l’Association Nationale des Directeurs de Gestion.</a:t>
            </a:r>
          </a:p>
          <a:p>
            <a:pPr marL="0" indent="0" algn="just">
              <a:buClr>
                <a:schemeClr val="accent1">
                  <a:lumMod val="75000"/>
                </a:schemeClr>
              </a:buClr>
              <a:buNone/>
            </a:pPr>
            <a:r>
              <a:rPr lang="fr-FR" sz="1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présents organigrammes sont des suggestions d’organisation. Chaque employeur est libre de l’utiliser ou de l’adapter.</a:t>
            </a:r>
            <a:endParaRPr lang="fr-F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70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910</TotalTime>
  <Words>958</Words>
  <Application>Microsoft Office PowerPoint</Application>
  <PresentationFormat>Affichage à l'écran (4:3)</PresentationFormat>
  <Paragraphs>369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 2</vt:lpstr>
      <vt:lpstr>Thème Office</vt:lpstr>
      <vt:lpstr>Modèles d’organigramme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Christelle MAYEUR</dc:creator>
  <cp:lastModifiedBy>Gérald Vaney</cp:lastModifiedBy>
  <cp:revision>43</cp:revision>
  <cp:lastPrinted>2015-04-08T10:47:53Z</cp:lastPrinted>
  <dcterms:modified xsi:type="dcterms:W3CDTF">2015-07-01T08:27:59Z</dcterms:modified>
</cp:coreProperties>
</file>