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672" r:id="rId2"/>
    <p:sldId id="281" r:id="rId3"/>
    <p:sldId id="259" r:id="rId4"/>
    <p:sldId id="490" r:id="rId5"/>
    <p:sldId id="819" r:id="rId6"/>
    <p:sldId id="820" r:id="rId7"/>
    <p:sldId id="821" r:id="rId8"/>
    <p:sldId id="854" r:id="rId9"/>
    <p:sldId id="866" r:id="rId10"/>
    <p:sldId id="830" r:id="rId11"/>
    <p:sldId id="277" r:id="rId12"/>
    <p:sldId id="829" r:id="rId13"/>
    <p:sldId id="260" r:id="rId14"/>
    <p:sldId id="269" r:id="rId15"/>
    <p:sldId id="858" r:id="rId16"/>
    <p:sldId id="639" r:id="rId17"/>
    <p:sldId id="800" r:id="rId18"/>
    <p:sldId id="795" r:id="rId19"/>
    <p:sldId id="868" r:id="rId20"/>
    <p:sldId id="673" r:id="rId21"/>
    <p:sldId id="574" r:id="rId22"/>
    <p:sldId id="583" r:id="rId23"/>
    <p:sldId id="677" r:id="rId24"/>
    <p:sldId id="525" r:id="rId25"/>
    <p:sldId id="815" r:id="rId26"/>
    <p:sldId id="827" r:id="rId27"/>
    <p:sldId id="870" r:id="rId28"/>
    <p:sldId id="838" r:id="rId29"/>
    <p:sldId id="825" r:id="rId30"/>
    <p:sldId id="824" r:id="rId31"/>
    <p:sldId id="265" r:id="rId32"/>
    <p:sldId id="853" r:id="rId33"/>
    <p:sldId id="828" r:id="rId3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7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47AEB-B1AA-421B-8AFF-CAD5E6E2F66D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3CD8E-D928-4611-B970-887990AE4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18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A1F0-633B-DE49-A393-794EECAA69F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82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75205-00D3-E54D-A1FB-AA73E5EEAF71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74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87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39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D62893-0F13-4F66-B420-61C89A4743DF}" type="slidenum">
              <a:rPr lang="fr-FR" altLang="fr-FR" sz="1300" smtClean="0"/>
              <a:pPr eaLnBrk="1" hangingPunct="1">
                <a:spcBef>
                  <a:spcPct val="0"/>
                </a:spcBef>
              </a:pPr>
              <a:t>22</a:t>
            </a:fld>
            <a:endParaRPr lang="fr-FR" altLang="fr-FR" sz="1300"/>
          </a:p>
        </p:txBody>
      </p:sp>
      <p:sp>
        <p:nvSpPr>
          <p:cNvPr id="211972" name="Espace réservé des commentaires 2"/>
          <p:cNvSpPr txBox="1">
            <a:spLocks/>
          </p:cNvSpPr>
          <p:nvPr/>
        </p:nvSpPr>
        <p:spPr bwMode="auto">
          <a:xfrm>
            <a:off x="603250" y="4803775"/>
            <a:ext cx="54387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67" tIns="46133" rIns="92267" bIns="461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/>
              <a:t>Exposition proportion d’agents absents : </a:t>
            </a:r>
          </a:p>
          <a:p>
            <a:r>
              <a:rPr lang="fr-FR" altLang="fr-FR"/>
              <a:t>	3,9 % en 2010</a:t>
            </a:r>
          </a:p>
          <a:p>
            <a:r>
              <a:rPr lang="fr-FR" altLang="fr-FR"/>
              <a:t>	4,8 % en 2011</a:t>
            </a:r>
          </a:p>
          <a:p>
            <a:r>
              <a:rPr lang="fr-FR" altLang="fr-FR"/>
              <a:t>	5,00 %</a:t>
            </a:r>
          </a:p>
          <a:p>
            <a:r>
              <a:rPr lang="fr-FR" altLang="fr-FR"/>
              <a:t>	4,00 %</a:t>
            </a:r>
          </a:p>
          <a:p>
            <a:endParaRPr lang="fr-FR" altLang="fr-FR"/>
          </a:p>
          <a:p>
            <a:r>
              <a:rPr lang="fr-FR" altLang="fr-FR"/>
              <a:t>Fréquence (nombre d’arrêts pour 100 agents employés ):</a:t>
            </a:r>
          </a:p>
          <a:p>
            <a:r>
              <a:rPr lang="fr-FR" altLang="fr-FR"/>
              <a:t>4,1 en 2010</a:t>
            </a:r>
          </a:p>
          <a:p>
            <a:r>
              <a:rPr lang="fr-FR" altLang="fr-FR"/>
              <a:t>4,2 en 2013</a:t>
            </a:r>
          </a:p>
          <a:p>
            <a:r>
              <a:rPr lang="fr-FR" altLang="fr-FR"/>
              <a:t>Soit  +2,4 %</a:t>
            </a:r>
          </a:p>
          <a:p>
            <a:endParaRPr lang="fr-FR" altLang="fr-FR"/>
          </a:p>
          <a:p>
            <a:r>
              <a:rPr lang="fr-FR" altLang="fr-FR"/>
              <a:t>Baisse du taux d’absentéisme de 17,4 % en passant de 0,7 à 0,6 %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098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5DFF5-9489-48A2-96E0-0EFE5EC8FFF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35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0889-7B34-40BB-8B6E-FA3B4A65308A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DDAA-0260-49E9-8FC2-172ECFD31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67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0889-7B34-40BB-8B6E-FA3B4A65308A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DDAA-0260-49E9-8FC2-172ECFD31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8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0889-7B34-40BB-8B6E-FA3B4A65308A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DDAA-0260-49E9-8FC2-172ECFD31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0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, texte et tablea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78367" y="620184"/>
            <a:ext cx="11235267" cy="6836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11713635" y="6669619"/>
            <a:ext cx="478367" cy="188383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Date</a:t>
            </a:r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8305D-51DC-4EBF-B087-3105CBDE3B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478367" y="188384"/>
            <a:ext cx="11235267" cy="431800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CNP Assurances - Personnaliser le haut de page avec le menu "Insertion / 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623064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́léments 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5398744" y="311640"/>
            <a:ext cx="6155765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901E74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422589" y="1210329"/>
            <a:ext cx="7131921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916892" y="64011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3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47D2FB-664E-2941-A339-0BED850E8E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13609" y="2223709"/>
            <a:ext cx="7258582" cy="1780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Nexa Bold" panose="02000000000000000000" pitchFamily="2" charset="77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r-FR" sz="1600" b="0" dirty="0"/>
              <a:t>Texte</a:t>
            </a:r>
            <a:endParaRPr lang="fr-FR" sz="1600" b="0" dirty="0">
              <a:solidFill>
                <a:srgbClr val="000000"/>
              </a:solidFill>
            </a:endParaRP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51E27740-A904-BA4C-B6DF-5E62D5757B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50962" y="1587390"/>
            <a:ext cx="5083839" cy="22871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rgbClr val="69276A"/>
                </a:solidFill>
                <a:latin typeface="Baskerville Old Face" panose="02020602080505020303" pitchFamily="18" charset="77"/>
              </a:defRPr>
            </a:lvl1pPr>
          </a:lstStyle>
          <a:p>
            <a:r>
              <a:rPr lang="fr-FR" dirty="0"/>
              <a:t>Texte</a:t>
            </a:r>
            <a:endParaRPr lang="fr-FR" b="1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EE1287F3-B6A9-8C40-8709-84BC1C32B34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3609" y="4370165"/>
            <a:ext cx="7258582" cy="7761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rgbClr val="69276A"/>
                </a:solidFill>
                <a:latin typeface="Baskerville Old Face" panose="02020602080505020303" pitchFamily="18" charset="77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r-FR" dirty="0"/>
              <a:t>« Citation » 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935B1BEB-20A7-0E45-A549-974DD48F945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593" y="317511"/>
            <a:ext cx="5194169" cy="265185"/>
          </a:xfrm>
          <a:prstGeom prst="rect">
            <a:avLst/>
          </a:prstGeom>
        </p:spPr>
        <p:txBody>
          <a:bodyPr anchor="t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rgbClr val="701A70"/>
                </a:solidFill>
                <a:latin typeface="Nexa Bold" panose="02000000000000000000" pitchFamily="2" charset="77"/>
              </a:defRPr>
            </a:lvl1pPr>
          </a:lstStyle>
          <a:p>
            <a:r>
              <a:rPr lang="fr-FR" dirty="0"/>
              <a:t>Titre de la partie</a:t>
            </a:r>
            <a:endParaRPr lang="fr-FR" strike="sngStrik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090450-4949-0C44-940E-13022209835F}"/>
              </a:ext>
            </a:extLst>
          </p:cNvPr>
          <p:cNvSpPr/>
          <p:nvPr userDrawn="1"/>
        </p:nvSpPr>
        <p:spPr>
          <a:xfrm>
            <a:off x="0" y="902675"/>
            <a:ext cx="857839" cy="94269"/>
          </a:xfrm>
          <a:prstGeom prst="rect">
            <a:avLst/>
          </a:prstGeom>
          <a:solidFill>
            <a:srgbClr val="7BC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55C0C1-0D56-1D4E-B2A7-0EB54E5B27D9}"/>
              </a:ext>
            </a:extLst>
          </p:cNvPr>
          <p:cNvSpPr/>
          <p:nvPr userDrawn="1"/>
        </p:nvSpPr>
        <p:spPr>
          <a:xfrm>
            <a:off x="857839" y="902675"/>
            <a:ext cx="10237509" cy="94269"/>
          </a:xfrm>
          <a:prstGeom prst="rect">
            <a:avLst/>
          </a:prstGeom>
          <a:solidFill>
            <a:srgbClr val="FCD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B6DD3C-5738-6B46-86AC-1B6D0CCD0087}"/>
              </a:ext>
            </a:extLst>
          </p:cNvPr>
          <p:cNvSpPr/>
          <p:nvPr userDrawn="1"/>
        </p:nvSpPr>
        <p:spPr>
          <a:xfrm>
            <a:off x="11095348" y="902675"/>
            <a:ext cx="1112363" cy="94269"/>
          </a:xfrm>
          <a:prstGeom prst="rect">
            <a:avLst/>
          </a:prstGeom>
          <a:solidFill>
            <a:srgbClr val="7BC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1CF593-9795-B84D-96DD-1A8358D3F108}"/>
              </a:ext>
            </a:extLst>
          </p:cNvPr>
          <p:cNvSpPr/>
          <p:nvPr userDrawn="1"/>
        </p:nvSpPr>
        <p:spPr>
          <a:xfrm>
            <a:off x="0" y="6361565"/>
            <a:ext cx="857839" cy="94269"/>
          </a:xfrm>
          <a:prstGeom prst="rect">
            <a:avLst/>
          </a:prstGeom>
          <a:solidFill>
            <a:srgbClr val="7BC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9317A8-4310-C74E-ACCC-0805BCAD56A7}"/>
              </a:ext>
            </a:extLst>
          </p:cNvPr>
          <p:cNvSpPr/>
          <p:nvPr userDrawn="1"/>
        </p:nvSpPr>
        <p:spPr>
          <a:xfrm>
            <a:off x="11095348" y="6361565"/>
            <a:ext cx="1112363" cy="94269"/>
          </a:xfrm>
          <a:prstGeom prst="rect">
            <a:avLst/>
          </a:prstGeom>
          <a:solidFill>
            <a:srgbClr val="7BC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55C0C1-0D56-1D4E-B2A7-0EB54E5B27D9}"/>
              </a:ext>
            </a:extLst>
          </p:cNvPr>
          <p:cNvSpPr/>
          <p:nvPr userDrawn="1"/>
        </p:nvSpPr>
        <p:spPr>
          <a:xfrm>
            <a:off x="857839" y="6361565"/>
            <a:ext cx="10237509" cy="94269"/>
          </a:xfrm>
          <a:prstGeom prst="rect">
            <a:avLst/>
          </a:prstGeom>
          <a:solidFill>
            <a:srgbClr val="FCD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273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́léments PP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riangle rectangle 1"/>
          <p:cNvSpPr/>
          <p:nvPr userDrawn="1"/>
        </p:nvSpPr>
        <p:spPr>
          <a:xfrm>
            <a:off x="-1" y="-1"/>
            <a:ext cx="3291209" cy="280894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916892" y="64011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5398744" y="311640"/>
            <a:ext cx="6155765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901E74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422589" y="1210329"/>
            <a:ext cx="7131921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98825" y="2375647"/>
            <a:ext cx="2891865" cy="36606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Gotham Book"/>
                <a:cs typeface="Gotham Book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5379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916892" y="64011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 descr="Éléments PPT1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678444" y="4398859"/>
            <a:ext cx="2588693" cy="23241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4960475" y="755688"/>
            <a:ext cx="6514349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009288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960475" y="1654377"/>
            <a:ext cx="6514349" cy="46059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26590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44" b="4613"/>
          <a:stretch/>
        </p:blipFill>
        <p:spPr>
          <a:xfrm>
            <a:off x="1" y="1"/>
            <a:ext cx="3510108" cy="6858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4938728" y="311640"/>
            <a:ext cx="6020547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901E74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66161" y="417461"/>
            <a:ext cx="677333" cy="355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14103" y="6427811"/>
            <a:ext cx="524933" cy="292100"/>
          </a:xfrm>
          <a:prstGeom prst="rect">
            <a:avLst/>
          </a:prstGeom>
        </p:spPr>
      </p:pic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76868" y="6498360"/>
            <a:ext cx="3860800" cy="180326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latin typeface="Gotham Bold"/>
                <a:cs typeface="Gotham Bold"/>
              </a:defRPr>
            </a:lvl1pPr>
          </a:lstStyle>
          <a:p>
            <a:r>
              <a:rPr lang="fr-FR" dirty="0"/>
              <a:t>Catalogue des interventions</a:t>
            </a:r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493275" y="6483418"/>
            <a:ext cx="466339" cy="18032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ubalin Graph"/>
                <a:cs typeface="Lubalin Graph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605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grpSp>
          <p:nvGrpSpPr>
            <p:cNvPr id="6" name="Grouper 5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" name="Image 1" descr="Éléments PPT1.jpg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4" name="ZoneTexte 3"/>
              <p:cNvSpPr txBox="1"/>
              <p:nvPr userDrawn="1"/>
            </p:nvSpPr>
            <p:spPr>
              <a:xfrm>
                <a:off x="6409404" y="3066801"/>
                <a:ext cx="2390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latin typeface="Gotham Bold"/>
                    <a:cs typeface="Gotham Bold"/>
                  </a:rPr>
                  <a:t>Fonds</a:t>
                </a:r>
                <a:r>
                  <a:rPr lang="fr-FR" sz="1200" baseline="0" dirty="0">
                    <a:latin typeface="Gotham Bold"/>
                    <a:cs typeface="Gotham Bold"/>
                  </a:rPr>
                  <a:t> pour l’insertion </a:t>
                </a:r>
              </a:p>
              <a:p>
                <a:r>
                  <a:rPr lang="fr-FR" sz="1200" baseline="0" dirty="0">
                    <a:latin typeface="Gotham Bold"/>
                    <a:cs typeface="Gotham Bold"/>
                  </a:rPr>
                  <a:t>des personnes handicapées dans la fonction publique</a:t>
                </a:r>
                <a:endParaRPr lang="fr-FR" sz="1200" dirty="0">
                  <a:latin typeface="Gotham Bold"/>
                  <a:cs typeface="Gotham Bold"/>
                </a:endParaRPr>
              </a:p>
            </p:txBody>
          </p:sp>
        </p:grpSp>
        <p:pic>
          <p:nvPicPr>
            <p:cNvPr id="5" name="Image 4" descr="Nouveau logo 2014 (2)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3993" y="1673979"/>
              <a:ext cx="976318" cy="1045313"/>
            </a:xfrm>
            <a:prstGeom prst="rect">
              <a:avLst/>
            </a:prstGeom>
          </p:spPr>
        </p:pic>
      </p:grp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1044544" y="3627974"/>
            <a:ext cx="4653024" cy="1616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Lubalin Graph"/>
                <a:cs typeface="Lubalin Graph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06422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́léments PP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57641" y="972566"/>
            <a:ext cx="5262735" cy="28567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Lubalin Graph"/>
                <a:cs typeface="Lubalin Graph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98901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0889-7B34-40BB-8B6E-FA3B4A65308A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DDAA-0260-49E9-8FC2-172ECFD31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19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́léments PP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57641" y="972566"/>
            <a:ext cx="5262735" cy="28567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Lubalin Graph"/>
                <a:cs typeface="Lubalin Graph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8209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́léments PP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57641" y="972566"/>
            <a:ext cx="5262735" cy="28567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Lubalin Graph"/>
                <a:cs typeface="Lubalin Graph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03633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0889-7B34-40BB-8B6E-FA3B4A65308A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DDAA-0260-49E9-8FC2-172ECFD31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84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0889-7B34-40BB-8B6E-FA3B4A65308A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DDAA-0260-49E9-8FC2-172ECFD31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08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0889-7B34-40BB-8B6E-FA3B4A65308A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DDAA-0260-49E9-8FC2-172ECFD31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68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0889-7B34-40BB-8B6E-FA3B4A65308A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DDAA-0260-49E9-8FC2-172ECFD31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16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0889-7B34-40BB-8B6E-FA3B4A65308A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DDAA-0260-49E9-8FC2-172ECFD31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71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0889-7B34-40BB-8B6E-FA3B4A65308A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DDAA-0260-49E9-8FC2-172ECFD31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99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0889-7B34-40BB-8B6E-FA3B4A65308A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DDAA-0260-49E9-8FC2-172ECFD31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6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A0889-7B34-40BB-8B6E-FA3B4A65308A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4DDAA-0260-49E9-8FC2-172ECFD31F6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MSIPCMContentMarking" descr="{&quot;HashCode&quot;:967973103,&quot;Placement&quot;:&quot;Footer&quot;}">
            <a:extLst>
              <a:ext uri="{FF2B5EF4-FFF2-40B4-BE49-F238E27FC236}">
                <a16:creationId xmlns:a16="http://schemas.microsoft.com/office/drawing/2014/main" id="{333D7442-498E-4A0A-8D33-CB7BC0993D2D}"/>
              </a:ext>
            </a:extLst>
          </p:cNvPr>
          <p:cNvSpPr txBox="1"/>
          <p:nvPr userDrawn="1"/>
        </p:nvSpPr>
        <p:spPr>
          <a:xfrm>
            <a:off x="0" y="65956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A80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3714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191" y="3626917"/>
            <a:ext cx="7417615" cy="378825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Trebuchet MS"/>
                <a:cs typeface="Trebuchet MS"/>
              </a:rPr>
              <a:t>Le FIPHFP et les enjeux de la politique emploi des personnes en situation de handicap dans la fonction publique territoriale</a:t>
            </a:r>
            <a:br>
              <a:rPr lang="fr-FR" b="1" dirty="0">
                <a:solidFill>
                  <a:schemeClr val="tx1"/>
                </a:solidFill>
                <a:latin typeface="Trebuchet MS"/>
                <a:cs typeface="Trebuchet MS"/>
              </a:rPr>
            </a:br>
            <a:br>
              <a:rPr lang="fr-FR" b="1" dirty="0">
                <a:solidFill>
                  <a:schemeClr val="tx1"/>
                </a:solidFill>
                <a:latin typeface="Trebuchet MS"/>
                <a:cs typeface="Trebuchet MS"/>
              </a:rPr>
            </a:br>
            <a:br>
              <a:rPr lang="fr-FR" b="1" dirty="0">
                <a:solidFill>
                  <a:schemeClr val="tx1"/>
                </a:solidFill>
                <a:latin typeface="Trebuchet MS"/>
                <a:cs typeface="Trebuchet MS"/>
              </a:rPr>
            </a:br>
            <a:r>
              <a:rPr lang="fr-FR" b="1" dirty="0">
                <a:solidFill>
                  <a:schemeClr val="tx1"/>
                </a:solidFill>
                <a:latin typeface="Trebuchet MS"/>
                <a:cs typeface="Trebuchet MS"/>
              </a:rPr>
              <a:t>caroline.dekerle@caissedesdepots.fr</a:t>
            </a:r>
            <a:br>
              <a:rPr lang="fr-FR" b="1" dirty="0">
                <a:solidFill>
                  <a:schemeClr val="tx1"/>
                </a:solidFill>
                <a:latin typeface="Trebuchet MS"/>
                <a:cs typeface="Trebuchet MS"/>
              </a:rPr>
            </a:br>
            <a:br>
              <a:rPr lang="fr-FR" b="1" dirty="0">
                <a:solidFill>
                  <a:schemeClr val="tx1"/>
                </a:solidFill>
                <a:latin typeface="Trebuchet MS"/>
                <a:cs typeface="Trebuchet MS"/>
              </a:rPr>
            </a:br>
            <a:br>
              <a:rPr lang="fr-FR" b="1" dirty="0">
                <a:solidFill>
                  <a:schemeClr val="tx1"/>
                </a:solidFill>
                <a:latin typeface="Trebuchet MS"/>
                <a:cs typeface="Trebuchet MS"/>
              </a:rPr>
            </a:br>
            <a:r>
              <a:rPr lang="fr-FR" b="1" dirty="0">
                <a:solidFill>
                  <a:schemeClr val="tx1"/>
                </a:solidFill>
                <a:latin typeface="Trebuchet MS"/>
                <a:cs typeface="Trebuchet MS"/>
              </a:rPr>
              <a:t>		</a:t>
            </a:r>
            <a:br>
              <a:rPr lang="fr-FR" b="1" dirty="0">
                <a:solidFill>
                  <a:schemeClr val="tx1"/>
                </a:solidFill>
                <a:latin typeface="Trebuchet MS"/>
                <a:cs typeface="Trebuchet MS"/>
              </a:rPr>
            </a:br>
            <a:endParaRPr lang="fr-FR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pic>
        <p:nvPicPr>
          <p:cNvPr id="1026" name="Picture 2" descr="cid:image001.png@01D2B9FE.1BEA7E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729" y="4018499"/>
            <a:ext cx="924384" cy="10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88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F4CFFA-62C4-434C-A50B-69CC7978A644}"/>
              </a:ext>
            </a:extLst>
          </p:cNvPr>
          <p:cNvSpPr/>
          <p:nvPr/>
        </p:nvSpPr>
        <p:spPr>
          <a:xfrm>
            <a:off x="3226814" y="274360"/>
            <a:ext cx="7255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kern="0" dirty="0">
                <a:latin typeface="Trebuchet MS" panose="020B0603020202020204" pitchFamily="34" charset="0"/>
                <a:ea typeface="ＭＳ Ｐゴシック" charset="0"/>
                <a:cs typeface="Arial"/>
              </a:rPr>
              <a:t>Quelques idées reçues sur le handicap au travail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F55822-0770-4F3F-B3C5-6A34CF59DDD4}"/>
              </a:ext>
            </a:extLst>
          </p:cNvPr>
          <p:cNvSpPr/>
          <p:nvPr/>
        </p:nvSpPr>
        <p:spPr>
          <a:xfrm>
            <a:off x="353210" y="1347818"/>
            <a:ext cx="75392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kern="0" dirty="0">
                <a:solidFill>
                  <a:srgbClr val="FF3399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Les personnes handicapées sont souvent en fauteuil roulant </a:t>
            </a:r>
          </a:p>
          <a:p>
            <a:r>
              <a:rPr lang="mr-IN" altLang="fr-FR" b="1" i="1" kern="0" dirty="0">
                <a:solidFill>
                  <a:srgbClr val="FF3399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…</a:t>
            </a:r>
            <a:r>
              <a:rPr lang="fr-FR" altLang="fr-FR" b="1" i="1" kern="0" dirty="0">
                <a:solidFill>
                  <a:srgbClr val="FF3399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80% handicap invisible, 1% des handicapés sont en fauteuil ,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7B2981-4FE3-412A-974D-BE4B34008B69}"/>
              </a:ext>
            </a:extLst>
          </p:cNvPr>
          <p:cNvSpPr/>
          <p:nvPr/>
        </p:nvSpPr>
        <p:spPr>
          <a:xfrm>
            <a:off x="300106" y="3184816"/>
            <a:ext cx="862684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kern="0" dirty="0">
                <a:solidFill>
                  <a:srgbClr val="92D050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Embaucher une personne handicapée nécessite d’aménager son poste</a:t>
            </a:r>
          </a:p>
          <a:p>
            <a:r>
              <a:rPr lang="mr-IN" altLang="fr-FR" b="1" i="1" kern="0" dirty="0">
                <a:solidFill>
                  <a:srgbClr val="92D050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…</a:t>
            </a:r>
            <a:r>
              <a:rPr lang="fr-FR" altLang="fr-FR" b="1" i="1" kern="0" dirty="0">
                <a:solidFill>
                  <a:srgbClr val="92D050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20 % ont besoin d’aménagement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AD502-1CDA-4311-8552-120CD39A08FB}"/>
              </a:ext>
            </a:extLst>
          </p:cNvPr>
          <p:cNvSpPr/>
          <p:nvPr/>
        </p:nvSpPr>
        <p:spPr>
          <a:xfrm>
            <a:off x="5384395" y="2366619"/>
            <a:ext cx="66118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Les travailleurs handicapés sont plus souvent absents</a:t>
            </a:r>
          </a:p>
          <a:p>
            <a:r>
              <a:rPr lang="mr-IN" altLang="fr-FR" b="1" i="1" kern="0" dirty="0">
                <a:solidFill>
                  <a:srgbClr val="00B0F0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…</a:t>
            </a:r>
            <a:r>
              <a:rPr lang="fr-FR" altLang="fr-FR" b="1" i="1" kern="0" dirty="0">
                <a:solidFill>
                  <a:srgbClr val="00B0F0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70% DRH pas d’accord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E1D01-5495-46D1-AEBF-F381B60D66B2}"/>
              </a:ext>
            </a:extLst>
          </p:cNvPr>
          <p:cNvSpPr/>
          <p:nvPr/>
        </p:nvSpPr>
        <p:spPr>
          <a:xfrm>
            <a:off x="3903488" y="4436933"/>
            <a:ext cx="742120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kern="0" dirty="0">
                <a:solidFill>
                  <a:srgbClr val="7030A0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La majorité des personnes handicapées le sont de naissance</a:t>
            </a:r>
          </a:p>
          <a:p>
            <a:r>
              <a:rPr lang="mr-IN" altLang="fr-FR" b="1" i="1" kern="0" dirty="0">
                <a:solidFill>
                  <a:srgbClr val="7030A0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…</a:t>
            </a:r>
            <a:r>
              <a:rPr lang="fr-FR" altLang="fr-FR" b="1" i="1" kern="0" dirty="0">
                <a:solidFill>
                  <a:srgbClr val="7030A0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85% à l’âge adulte ou pré adulte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DD613-029A-4FF0-B624-C617E9194E7D}"/>
              </a:ext>
            </a:extLst>
          </p:cNvPr>
          <p:cNvSpPr/>
          <p:nvPr/>
        </p:nvSpPr>
        <p:spPr>
          <a:xfrm>
            <a:off x="353210" y="5586952"/>
            <a:ext cx="8794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b="1" kern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Les personnes handicapées n’ont pas de niveau d’étude </a:t>
            </a:r>
          </a:p>
        </p:txBody>
      </p:sp>
      <p:pic>
        <p:nvPicPr>
          <p:cNvPr id="9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BCDBF4CD-F678-4173-AC09-33FA9C044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5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811191" y="4267847"/>
            <a:ext cx="1506384" cy="1158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4"/>
          </p:nvPr>
        </p:nvSpPr>
        <p:spPr>
          <a:xfrm>
            <a:off x="10043033" y="299677"/>
            <a:ext cx="906716" cy="28199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1" name="Espace réservé du texte 2"/>
          <p:cNvSpPr>
            <a:spLocks noGrp="1"/>
          </p:cNvSpPr>
          <p:nvPr>
            <p:ph type="body" sz="quarter" idx="37"/>
          </p:nvPr>
        </p:nvSpPr>
        <p:spPr>
          <a:xfrm>
            <a:off x="1679646" y="244276"/>
            <a:ext cx="7637929" cy="376270"/>
          </a:xfrm>
        </p:spPr>
        <p:txBody>
          <a:bodyPr>
            <a:noAutofit/>
          </a:bodyPr>
          <a:lstStyle/>
          <a:p>
            <a:r>
              <a:rPr lang="fr-FR" altLang="fr-FR" sz="2400" kern="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La diversité des situations de handicap au travail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0776" t="45769" r="59977" b="9300"/>
          <a:stretch/>
        </p:blipFill>
        <p:spPr>
          <a:xfrm>
            <a:off x="0" y="828482"/>
            <a:ext cx="6755535" cy="593906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44875" t="45769" r="31564" b="9300"/>
          <a:stretch/>
        </p:blipFill>
        <p:spPr>
          <a:xfrm>
            <a:off x="6755535" y="897461"/>
            <a:ext cx="5435177" cy="5830178"/>
          </a:xfrm>
          <a:prstGeom prst="rect">
            <a:avLst/>
          </a:prstGeom>
        </p:spPr>
      </p:pic>
      <p:pic>
        <p:nvPicPr>
          <p:cNvPr id="7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CEE00832-525E-4BA9-902C-D1FAD5417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1" y="103799"/>
            <a:ext cx="602019" cy="64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04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BEF906-1BAE-4E22-800D-27B219457399}"/>
              </a:ext>
            </a:extLst>
          </p:cNvPr>
          <p:cNvSpPr/>
          <p:nvPr/>
        </p:nvSpPr>
        <p:spPr>
          <a:xfrm>
            <a:off x="956568" y="1064940"/>
            <a:ext cx="107457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kern="0" dirty="0">
                <a:latin typeface="Trebuchet MS" panose="020B0603020202020204" pitchFamily="34" charset="0"/>
                <a:ea typeface="ＭＳ Ｐゴシック" charset="0"/>
                <a:cs typeface="Arial"/>
                <a:sym typeface="Wingdings" panose="05000000000000000000" pitchFamily="2" charset="2"/>
              </a:rPr>
              <a:t> </a:t>
            </a:r>
            <a:r>
              <a:rPr lang="fr-FR" altLang="fr-FR" sz="2400" b="1" kern="0" dirty="0">
                <a:latin typeface="Trebuchet MS" panose="020B0603020202020204" pitchFamily="34" charset="0"/>
                <a:ea typeface="ＭＳ Ｐゴシック" charset="0"/>
                <a:cs typeface="Arial"/>
              </a:rPr>
              <a:t>Pas de généralité : il n’existe pas une forme de handicap = objectivité et connaissance</a:t>
            </a:r>
          </a:p>
          <a:p>
            <a:pPr marL="285750" indent="-285750">
              <a:buFont typeface="Wingdings" panose="05000000000000000000" pitchFamily="2" charset="2"/>
              <a:buChar char="Ä"/>
            </a:pPr>
            <a:endParaRPr lang="fr-FR" altLang="fr-FR" sz="2400" b="1" kern="0" dirty="0">
              <a:latin typeface="Trebuchet MS" panose="020B0603020202020204" pitchFamily="34" charset="0"/>
              <a:ea typeface="ＭＳ Ｐゴシック" charset="0"/>
              <a:cs typeface="Arial"/>
            </a:endParaRPr>
          </a:p>
          <a:p>
            <a:endParaRPr lang="fr-FR" altLang="fr-FR" sz="2400" b="1" kern="0" dirty="0">
              <a:latin typeface="Trebuchet MS" panose="020B0603020202020204" pitchFamily="34" charset="0"/>
              <a:ea typeface="ＭＳ Ｐゴシック" charset="0"/>
              <a:cs typeface="Arial"/>
              <a:sym typeface="Wingdings" panose="05000000000000000000" pitchFamily="2" charset="2"/>
            </a:endParaRPr>
          </a:p>
          <a:p>
            <a:r>
              <a:rPr lang="fr-FR" altLang="fr-FR" sz="2400" b="1" kern="0" dirty="0">
                <a:latin typeface="Trebuchet MS" panose="020B0603020202020204" pitchFamily="34" charset="0"/>
                <a:ea typeface="ＭＳ Ｐゴシック" charset="0"/>
                <a:cs typeface="Arial"/>
                <a:sym typeface="Wingdings" panose="05000000000000000000" pitchFamily="2" charset="2"/>
              </a:rPr>
              <a:t> </a:t>
            </a:r>
            <a:r>
              <a:rPr lang="fr-FR" altLang="fr-FR" sz="2400" b="1" kern="0" dirty="0">
                <a:latin typeface="Trebuchet MS" panose="020B0603020202020204" pitchFamily="34" charset="0"/>
                <a:ea typeface="ＭＳ Ｐゴシック" charset="0"/>
                <a:cs typeface="Arial"/>
              </a:rPr>
              <a:t>Tous concernés, nous pouvons tous basculer en situation de handicap au travail = bienveillance</a:t>
            </a:r>
          </a:p>
          <a:p>
            <a:pPr marL="285750" indent="-285750">
              <a:buFont typeface="Wingdings" panose="05000000000000000000" pitchFamily="2" charset="2"/>
              <a:buChar char="Ä"/>
            </a:pPr>
            <a:endParaRPr lang="fr-FR" altLang="fr-FR" sz="2400" b="1" kern="0" dirty="0">
              <a:latin typeface="Trebuchet MS" panose="020B0603020202020204" pitchFamily="34" charset="0"/>
              <a:ea typeface="ＭＳ Ｐゴシック" charset="0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Ä"/>
            </a:pPr>
            <a:endParaRPr lang="fr-FR" altLang="fr-FR" sz="2400" b="1" kern="0" dirty="0">
              <a:latin typeface="Trebuchet MS" panose="020B0603020202020204" pitchFamily="34" charset="0"/>
              <a:ea typeface="ＭＳ Ｐゴシック" charset="0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Ä"/>
            </a:pPr>
            <a:r>
              <a:rPr lang="fr-FR" altLang="fr-FR" sz="2400" b="1" kern="0" dirty="0">
                <a:latin typeface="Trebuchet MS" panose="020B0603020202020204" pitchFamily="34" charset="0"/>
                <a:ea typeface="ＭＳ Ｐゴシック" charset="0"/>
                <a:cs typeface="Arial"/>
              </a:rPr>
              <a:t> Plus que handicap, parlons de situation de handicap au travail </a:t>
            </a:r>
          </a:p>
          <a:p>
            <a:endParaRPr lang="fr-FR" altLang="fr-FR" sz="2400" b="1" kern="0" dirty="0">
              <a:latin typeface="Trebuchet MS" panose="020B0603020202020204" pitchFamily="34" charset="0"/>
              <a:ea typeface="ＭＳ Ｐゴシック" charset="0"/>
              <a:cs typeface="Arial"/>
            </a:endParaRPr>
          </a:p>
          <a:p>
            <a:endParaRPr lang="fr-FR" altLang="fr-FR" sz="2400" b="1" kern="0" dirty="0">
              <a:latin typeface="Trebuchet MS" panose="020B0603020202020204" pitchFamily="34" charset="0"/>
              <a:ea typeface="ＭＳ Ｐゴシック" charset="0"/>
              <a:cs typeface="Arial"/>
            </a:endParaRPr>
          </a:p>
          <a:p>
            <a:endParaRPr lang="fr-FR" altLang="fr-FR" sz="2400" b="1" kern="0" dirty="0">
              <a:latin typeface="Trebuchet MS" panose="020B0603020202020204" pitchFamily="34" charset="0"/>
              <a:ea typeface="ＭＳ Ｐゴシック" charset="0"/>
              <a:cs typeface="Arial"/>
            </a:endParaRPr>
          </a:p>
          <a:p>
            <a:r>
              <a:rPr lang="fr-FR" altLang="fr-FR" sz="2400" b="1" kern="0" dirty="0">
                <a:latin typeface="Trebuchet MS" panose="020B0603020202020204" pitchFamily="34" charset="0"/>
                <a:ea typeface="ＭＳ Ｐゴシック" charset="0"/>
                <a:cs typeface="Arial"/>
              </a:rPr>
              <a:t>Et pourtant …. À défaut … </a:t>
            </a:r>
          </a:p>
        </p:txBody>
      </p:sp>
      <p:pic>
        <p:nvPicPr>
          <p:cNvPr id="4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500A8972-1343-4F7E-A189-541F96B2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1" y="103799"/>
            <a:ext cx="762923" cy="8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00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79" y="49072"/>
            <a:ext cx="10807039" cy="74011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09DB0E4-78D0-491E-82B5-77E11D45B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" y="55209"/>
            <a:ext cx="791017" cy="8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0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5F8D23-CFA5-476F-AFA5-C70817194C20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3" name="Groupe 42"/>
          <p:cNvGrpSpPr/>
          <p:nvPr/>
        </p:nvGrpSpPr>
        <p:grpSpPr>
          <a:xfrm>
            <a:off x="2024063" y="2312984"/>
            <a:ext cx="8051844" cy="758826"/>
            <a:chOff x="500063" y="2312984"/>
            <a:chExt cx="8051844" cy="758826"/>
          </a:xfrm>
        </p:grpSpPr>
        <p:sp>
          <p:nvSpPr>
            <p:cNvPr id="5" name="Ellipse 4"/>
            <p:cNvSpPr/>
            <p:nvPr/>
          </p:nvSpPr>
          <p:spPr bwMode="auto">
            <a:xfrm>
              <a:off x="1285903" y="2857497"/>
              <a:ext cx="214313" cy="21431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3381403" y="2840035"/>
              <a:ext cx="214313" cy="214312"/>
            </a:xfrm>
            <a:prstGeom prst="ellipse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5476903" y="2840035"/>
              <a:ext cx="214313" cy="21431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7572403" y="2813047"/>
              <a:ext cx="214313" cy="21431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4" name="Groupe 32"/>
            <p:cNvGrpSpPr/>
            <p:nvPr/>
          </p:nvGrpSpPr>
          <p:grpSpPr>
            <a:xfrm>
              <a:off x="500063" y="2312984"/>
              <a:ext cx="1714500" cy="357167"/>
              <a:chOff x="571472" y="928670"/>
              <a:chExt cx="1714500" cy="357167"/>
            </a:xfrm>
          </p:grpSpPr>
          <p:sp>
            <p:nvSpPr>
              <p:cNvPr id="166938" name="Rectangle 14"/>
              <p:cNvSpPr>
                <a:spLocks noChangeArrowheads="1"/>
              </p:cNvSpPr>
              <p:nvPr/>
            </p:nvSpPr>
            <p:spPr bwMode="auto">
              <a:xfrm>
                <a:off x="678636" y="953365"/>
                <a:ext cx="150017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1400" b="1" dirty="0">
                    <a:latin typeface="Calibri" pitchFamily="34" charset="0"/>
                  </a:rPr>
                  <a:t>ANTIPATHIE</a:t>
                </a:r>
                <a:endParaRPr lang="fr-FR" sz="1400" dirty="0">
                  <a:latin typeface="Calibri" pitchFamily="34" charset="0"/>
                </a:endParaRPr>
              </a:p>
            </p:txBody>
          </p:sp>
          <p:sp>
            <p:nvSpPr>
              <p:cNvPr id="11" name="Rectangle à coins arrondis 10"/>
              <p:cNvSpPr/>
              <p:nvPr/>
            </p:nvSpPr>
            <p:spPr bwMode="auto">
              <a:xfrm>
                <a:off x="571472" y="928670"/>
                <a:ext cx="1714500" cy="357167"/>
              </a:xfrm>
              <a:prstGeom prst="round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9" name="Groupe 33"/>
            <p:cNvGrpSpPr/>
            <p:nvPr/>
          </p:nvGrpSpPr>
          <p:grpSpPr>
            <a:xfrm>
              <a:off x="2643215" y="2312984"/>
              <a:ext cx="1714500" cy="357167"/>
              <a:chOff x="2786063" y="142875"/>
              <a:chExt cx="1714500" cy="357167"/>
            </a:xfrm>
          </p:grpSpPr>
          <p:sp>
            <p:nvSpPr>
              <p:cNvPr id="166936" name="Rectangle 16"/>
              <p:cNvSpPr>
                <a:spLocks noChangeArrowheads="1"/>
              </p:cNvSpPr>
              <p:nvPr/>
            </p:nvSpPr>
            <p:spPr bwMode="auto">
              <a:xfrm>
                <a:off x="3036102" y="167570"/>
                <a:ext cx="121442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1400" b="1" dirty="0">
                    <a:latin typeface="Calibri" pitchFamily="34" charset="0"/>
                  </a:rPr>
                  <a:t>APATHIE</a:t>
                </a:r>
              </a:p>
            </p:txBody>
          </p:sp>
          <p:sp>
            <p:nvSpPr>
              <p:cNvPr id="14" name="Rectangle à coins arrondis 13"/>
              <p:cNvSpPr/>
              <p:nvPr/>
            </p:nvSpPr>
            <p:spPr bwMode="auto">
              <a:xfrm>
                <a:off x="2786063" y="142875"/>
                <a:ext cx="1714500" cy="357167"/>
              </a:xfrm>
              <a:prstGeom prst="roundRect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0" name="Groupe 34"/>
            <p:cNvGrpSpPr/>
            <p:nvPr/>
          </p:nvGrpSpPr>
          <p:grpSpPr>
            <a:xfrm>
              <a:off x="4714917" y="2312984"/>
              <a:ext cx="1714500" cy="357167"/>
              <a:chOff x="4857750" y="142875"/>
              <a:chExt cx="1714500" cy="357167"/>
            </a:xfrm>
          </p:grpSpPr>
          <p:sp>
            <p:nvSpPr>
              <p:cNvPr id="166934" name="Rectangle 17"/>
              <p:cNvSpPr>
                <a:spLocks noChangeArrowheads="1"/>
              </p:cNvSpPr>
              <p:nvPr/>
            </p:nvSpPr>
            <p:spPr bwMode="auto">
              <a:xfrm>
                <a:off x="4929196" y="167570"/>
                <a:ext cx="157160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1400" b="1" dirty="0">
                    <a:latin typeface="Calibri" pitchFamily="34" charset="0"/>
                  </a:rPr>
                  <a:t>EMPATHIE</a:t>
                </a:r>
                <a:endParaRPr lang="fr-FR" sz="1400" dirty="0">
                  <a:latin typeface="Calibri" pitchFamily="34" charset="0"/>
                </a:endParaRPr>
              </a:p>
            </p:txBody>
          </p:sp>
          <p:sp>
            <p:nvSpPr>
              <p:cNvPr id="17" name="Rectangle à coins arrondis 16"/>
              <p:cNvSpPr/>
              <p:nvPr/>
            </p:nvSpPr>
            <p:spPr bwMode="auto">
              <a:xfrm>
                <a:off x="4857750" y="142875"/>
                <a:ext cx="1714500" cy="357167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2" name="Groupe 35"/>
            <p:cNvGrpSpPr/>
            <p:nvPr/>
          </p:nvGrpSpPr>
          <p:grpSpPr>
            <a:xfrm>
              <a:off x="6786607" y="2312984"/>
              <a:ext cx="1765300" cy="357167"/>
              <a:chOff x="6878638" y="142875"/>
              <a:chExt cx="1765300" cy="357167"/>
            </a:xfrm>
          </p:grpSpPr>
          <p:sp>
            <p:nvSpPr>
              <p:cNvPr id="166932" name="Rectangle 18"/>
              <p:cNvSpPr>
                <a:spLocks noChangeArrowheads="1"/>
              </p:cNvSpPr>
              <p:nvPr/>
            </p:nvSpPr>
            <p:spPr bwMode="auto">
              <a:xfrm>
                <a:off x="6878638" y="152181"/>
                <a:ext cx="17653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1600" b="1" dirty="0">
                    <a:latin typeface="Calibri" pitchFamily="34" charset="0"/>
                  </a:rPr>
                  <a:t>SYMPATHIE</a:t>
                </a:r>
                <a:endParaRPr lang="fr-FR" sz="1400" dirty="0">
                  <a:latin typeface="Calibri" pitchFamily="34" charset="0"/>
                </a:endParaRPr>
              </a:p>
            </p:txBody>
          </p:sp>
          <p:sp>
            <p:nvSpPr>
              <p:cNvPr id="20" name="Rectangle à coins arrondis 19"/>
              <p:cNvSpPr/>
              <p:nvPr/>
            </p:nvSpPr>
            <p:spPr bwMode="auto">
              <a:xfrm>
                <a:off x="6904038" y="142875"/>
                <a:ext cx="1714500" cy="357167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3" name="Groupe 26"/>
          <p:cNvGrpSpPr/>
          <p:nvPr/>
        </p:nvGrpSpPr>
        <p:grpSpPr>
          <a:xfrm>
            <a:off x="5024430" y="785794"/>
            <a:ext cx="4214842" cy="1428760"/>
            <a:chOff x="3500430" y="785794"/>
            <a:chExt cx="4214842" cy="1428760"/>
          </a:xfrm>
        </p:grpSpPr>
        <p:sp>
          <p:nvSpPr>
            <p:cNvPr id="38" name="Flèche courbée vers le bas 37"/>
            <p:cNvSpPr/>
            <p:nvPr/>
          </p:nvSpPr>
          <p:spPr>
            <a:xfrm>
              <a:off x="3500430" y="1643050"/>
              <a:ext cx="1714512" cy="571504"/>
            </a:xfrm>
            <a:prstGeom prst="curvedDown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9" name="Flèche courbée vers le bas 38"/>
            <p:cNvSpPr/>
            <p:nvPr/>
          </p:nvSpPr>
          <p:spPr>
            <a:xfrm flipH="1">
              <a:off x="6000760" y="1643050"/>
              <a:ext cx="1714512" cy="571504"/>
            </a:xfrm>
            <a:prstGeom prst="curvedDown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853387" y="785794"/>
              <a:ext cx="14936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cap="small" dirty="0">
                  <a:solidFill>
                    <a:schemeClr val="accent3">
                      <a:lumMod val="50000"/>
                    </a:schemeClr>
                  </a:solidFill>
                </a:rPr>
                <a:t>Sensibilisation</a:t>
              </a:r>
            </a:p>
            <a:p>
              <a:pPr algn="ctr"/>
              <a:r>
                <a:rPr lang="fr-FR" b="1" cap="small" dirty="0">
                  <a:solidFill>
                    <a:schemeClr val="accent3">
                      <a:lumMod val="50000"/>
                    </a:schemeClr>
                  </a:solidFill>
                </a:rPr>
                <a:t>Information</a:t>
              </a:r>
            </a:p>
            <a:p>
              <a:pPr algn="ctr"/>
              <a:r>
                <a:rPr lang="fr-FR" b="1" cap="small" dirty="0">
                  <a:solidFill>
                    <a:schemeClr val="accent3">
                      <a:lumMod val="50000"/>
                    </a:schemeClr>
                  </a:solidFill>
                </a:rPr>
                <a:t>Formation</a:t>
              </a:r>
            </a:p>
          </p:txBody>
        </p:sp>
      </p:grpSp>
      <p:grpSp>
        <p:nvGrpSpPr>
          <p:cNvPr id="15" name="Groupe 27"/>
          <p:cNvGrpSpPr/>
          <p:nvPr/>
        </p:nvGrpSpPr>
        <p:grpSpPr>
          <a:xfrm>
            <a:off x="2595538" y="3357562"/>
            <a:ext cx="6786610" cy="2245312"/>
            <a:chOff x="1071538" y="3357562"/>
            <a:chExt cx="6786610" cy="2245312"/>
          </a:xfrm>
        </p:grpSpPr>
        <p:sp>
          <p:nvSpPr>
            <p:cNvPr id="42" name="Flèche courbée vers le haut 41"/>
            <p:cNvSpPr/>
            <p:nvPr/>
          </p:nvSpPr>
          <p:spPr>
            <a:xfrm flipH="1">
              <a:off x="1071538" y="3357562"/>
              <a:ext cx="6786610" cy="1357322"/>
            </a:xfrm>
            <a:prstGeom prst="curvedUpArrow">
              <a:avLst>
                <a:gd name="adj1" fmla="val 27735"/>
                <a:gd name="adj2" fmla="val 52100"/>
                <a:gd name="adj3" fmla="val 25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276070" y="5018099"/>
              <a:ext cx="43775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cap="small" dirty="0">
                  <a:solidFill>
                    <a:srgbClr val="C00000"/>
                  </a:solidFill>
                </a:rPr>
                <a:t>Risque de mise en place d’un mécanisme de protection personnel</a:t>
              </a:r>
            </a:p>
          </p:txBody>
        </p:sp>
      </p:grpSp>
      <p:sp>
        <p:nvSpPr>
          <p:cNvPr id="31" name="Flèche courbée vers le bas 30"/>
          <p:cNvSpPr/>
          <p:nvPr/>
        </p:nvSpPr>
        <p:spPr>
          <a:xfrm>
            <a:off x="3024166" y="1643050"/>
            <a:ext cx="1714512" cy="571504"/>
          </a:xfrm>
          <a:prstGeom prst="curved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034919" y="785794"/>
            <a:ext cx="1493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50000"/>
                  </a:schemeClr>
                </a:solidFill>
              </a:rPr>
              <a:t>Sensibilisation</a:t>
            </a:r>
          </a:p>
          <a:p>
            <a:pPr algn="ctr"/>
            <a:r>
              <a:rPr lang="fr-FR" b="1" cap="small" dirty="0">
                <a:solidFill>
                  <a:schemeClr val="accent3">
                    <a:lumMod val="50000"/>
                  </a:schemeClr>
                </a:solidFill>
              </a:rPr>
              <a:t>Information</a:t>
            </a:r>
          </a:p>
          <a:p>
            <a:pPr algn="ctr"/>
            <a:r>
              <a:rPr lang="fr-FR" b="1" cap="small" dirty="0">
                <a:solidFill>
                  <a:schemeClr val="accent3">
                    <a:lumMod val="50000"/>
                  </a:schemeClr>
                </a:solidFill>
              </a:rPr>
              <a:t>Formation</a:t>
            </a:r>
          </a:p>
        </p:txBody>
      </p:sp>
      <p:sp>
        <p:nvSpPr>
          <p:cNvPr id="3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56000" y="6453000"/>
            <a:ext cx="6030000" cy="288000"/>
          </a:xfrm>
        </p:spPr>
        <p:txBody>
          <a:bodyPr/>
          <a:lstStyle/>
          <a:p>
            <a:r>
              <a:rPr lang="fr-FR" dirty="0"/>
              <a:t>Le positionnement personnel</a:t>
            </a:r>
          </a:p>
        </p:txBody>
      </p:sp>
      <p:pic>
        <p:nvPicPr>
          <p:cNvPr id="34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EA4942B0-D097-4326-AB5E-3A7A2994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54"/>
            <a:ext cx="973237" cy="74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8443" y="1792457"/>
            <a:ext cx="7506346" cy="2530548"/>
          </a:xfrm>
        </p:spPr>
        <p:txBody>
          <a:bodyPr>
            <a:normAutofit/>
          </a:bodyPr>
          <a:lstStyle/>
          <a:p>
            <a:r>
              <a:rPr lang="fr-FR" sz="3200" b="1" kern="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déployer des actions structurées et anticipées pour gérer les situations de maintien dans l’emploi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13551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>
            <a:extLst>
              <a:ext uri="{FF2B5EF4-FFF2-40B4-BE49-F238E27FC236}">
                <a16:creationId xmlns:a16="http://schemas.microsoft.com/office/drawing/2014/main" id="{E6D9A0CD-8D53-48C5-9BF3-01050A01B9B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918581" y="469648"/>
            <a:ext cx="4615146" cy="4999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454989">
              <a:defRPr/>
            </a:pPr>
            <a:r>
              <a:rPr lang="fr-FR" altLang="fr-FR" sz="2400" b="1" dirty="0">
                <a:solidFill>
                  <a:schemeClr val="tx1"/>
                </a:solidFill>
                <a:latin typeface="Trebuchet MS" panose="020B0603020202020204" pitchFamily="34" charset="0"/>
                <a:ea typeface="B Lubalin Graph Demi"/>
              </a:rPr>
              <a:t>Evolution des BOE par FP</a:t>
            </a:r>
          </a:p>
        </p:txBody>
      </p:sp>
      <p:sp>
        <p:nvSpPr>
          <p:cNvPr id="69635" name="Espace réservé du texte 2">
            <a:extLst>
              <a:ext uri="{FF2B5EF4-FFF2-40B4-BE49-F238E27FC236}">
                <a16:creationId xmlns:a16="http://schemas.microsoft.com/office/drawing/2014/main" id="{56B8509D-EA68-47CF-A7F3-77782C35D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2414" y="6401620"/>
            <a:ext cx="6832335" cy="2666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773">
                <a:ea typeface="Gotham Bold"/>
              </a:rPr>
              <a:t>L</a:t>
            </a:r>
          </a:p>
        </p:txBody>
      </p:sp>
      <p:sp>
        <p:nvSpPr>
          <p:cNvPr id="69636" name="Espace réservé du numéro de diapositive 3">
            <a:extLst>
              <a:ext uri="{FF2B5EF4-FFF2-40B4-BE49-F238E27FC236}">
                <a16:creationId xmlns:a16="http://schemas.microsoft.com/office/drawing/2014/main" id="{C868D778-A362-4E0B-A82A-33D0FF54AB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32782D8-E778-4656-B955-D99545E0F4CA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69637" name="Espace réservé du texte 2">
            <a:extLst>
              <a:ext uri="{FF2B5EF4-FFF2-40B4-BE49-F238E27FC236}">
                <a16:creationId xmlns:a16="http://schemas.microsoft.com/office/drawing/2014/main" id="{CD705CC1-29DC-4197-8D64-2B0DFE1D7BE8}"/>
              </a:ext>
            </a:extLst>
          </p:cNvPr>
          <p:cNvSpPr txBox="1">
            <a:spLocks/>
          </p:cNvSpPr>
          <p:nvPr/>
        </p:nvSpPr>
        <p:spPr bwMode="auto">
          <a:xfrm>
            <a:off x="4564016" y="1052776"/>
            <a:ext cx="6973380" cy="99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8" rIns="91358" bIns="45678"/>
          <a:lstStyle>
            <a:lvl1pPr defTabSz="457200" eaLnBrk="0" hangingPunct="0">
              <a:lnSpc>
                <a:spcPts val="3600"/>
              </a:lnSpc>
              <a:spcBef>
                <a:spcPct val="20000"/>
              </a:spcBef>
              <a:buSzPct val="100000"/>
              <a:buBlip>
                <a:blip r:embed="rId2"/>
              </a:buBlip>
              <a:defRPr sz="30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lnSpc>
                <a:spcPts val="3000"/>
              </a:lnSpc>
              <a:buChar char="–"/>
              <a:defRPr sz="26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lnSpc>
                <a:spcPts val="3000"/>
              </a:lnSpc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lnSpc>
                <a:spcPts val="3200"/>
              </a:lnSpc>
              <a:buFont typeface="Lucida Grande" pitchFamily="-109" charset="0"/>
              <a:buChar char="-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lnSpc>
                <a:spcPts val="3200"/>
              </a:lnSpc>
              <a:buChar char="»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Depuis 2012, FPH : +11,72  ; FPE : +29,19 % et +28,60 % FPT</a:t>
            </a:r>
          </a:p>
        </p:txBody>
      </p:sp>
      <p:sp>
        <p:nvSpPr>
          <p:cNvPr id="69639" name="Rectangle 2">
            <a:extLst>
              <a:ext uri="{FF2B5EF4-FFF2-40B4-BE49-F238E27FC236}">
                <a16:creationId xmlns:a16="http://schemas.microsoft.com/office/drawing/2014/main" id="{0B8830C6-C3EB-4398-8406-7AB4B907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047" y="-129763"/>
            <a:ext cx="129785" cy="25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33" tIns="32116" rIns="64233" bIns="32116" anchor="ctr">
            <a:spAutoFit/>
          </a:bodyPr>
          <a:lstStyle/>
          <a:p>
            <a:endParaRPr lang="fr-FR" altLang="fr-FR" sz="1265">
              <a:solidFill>
                <a:srgbClr val="000000"/>
              </a:solidFill>
            </a:endParaRPr>
          </a:p>
        </p:txBody>
      </p:sp>
      <p:pic>
        <p:nvPicPr>
          <p:cNvPr id="69640" name="Picture 3">
            <a:extLst>
              <a:ext uri="{FF2B5EF4-FFF2-40B4-BE49-F238E27FC236}">
                <a16:creationId xmlns:a16="http://schemas.microsoft.com/office/drawing/2014/main" id="{85B8A59C-F97E-47BD-8892-AF57F8CAD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9" y="1910333"/>
            <a:ext cx="6759641" cy="484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1" name="Picture 4">
            <a:extLst>
              <a:ext uri="{FF2B5EF4-FFF2-40B4-BE49-F238E27FC236}">
                <a16:creationId xmlns:a16="http://schemas.microsoft.com/office/drawing/2014/main" id="{FE6B57A7-2807-4369-8F78-9A2E9F959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957"/>
            <a:ext cx="3934378" cy="38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732D7B-A807-4105-8961-7FF01C996F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53"/>
            <a:ext cx="1006501" cy="107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68292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82" tIns="32141" rIns="64282" bIns="32141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sz="2500" b="1" dirty="0">
                <a:solidFill>
                  <a:srgbClr val="00B0F0"/>
                </a:solidFill>
                <a:latin typeface="B Lubalin Graph Demi" charset="0"/>
                <a:ea typeface="ＭＳ Ｐゴシック" charset="0"/>
                <a:cs typeface="B Lubalin Graph Demi" charset="0"/>
              </a:rPr>
              <a:t>Evolution du taux d</a:t>
            </a:r>
            <a:r>
              <a:rPr lang="ja-JP" altLang="fr-FR" sz="2500" b="1" dirty="0">
                <a:solidFill>
                  <a:srgbClr val="00B0F0"/>
                </a:solidFill>
                <a:latin typeface="B Lubalin Graph Demi" charset="0"/>
                <a:ea typeface="ＭＳ Ｐゴシック" charset="0"/>
                <a:cs typeface="B Lubalin Graph Demi" charset="0"/>
              </a:rPr>
              <a:t>’</a:t>
            </a:r>
            <a:r>
              <a:rPr lang="fr-FR" altLang="ja-JP" sz="2500" b="1" dirty="0">
                <a:solidFill>
                  <a:srgbClr val="00B0F0"/>
                </a:solidFill>
                <a:latin typeface="B Lubalin Graph Demi" charset="0"/>
                <a:ea typeface="ＭＳ Ｐゴシック" charset="0"/>
                <a:cs typeface="B Lubalin Graph Demi" charset="0"/>
              </a:rPr>
              <a:t>emploi</a:t>
            </a:r>
            <a:endParaRPr lang="fr-FR" sz="2500" b="1" dirty="0">
              <a:solidFill>
                <a:srgbClr val="00B0F0"/>
              </a:solidFill>
              <a:latin typeface="B Lubalin Graph Demi" charset="0"/>
              <a:ea typeface="ＭＳ Ｐゴシック" charset="0"/>
              <a:cs typeface="B Lubalin Graph Demi" charset="0"/>
            </a:endParaRPr>
          </a:p>
        </p:txBody>
      </p:sp>
      <p:sp>
        <p:nvSpPr>
          <p:cNvPr id="70658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500805" y="6401620"/>
            <a:ext cx="6835393" cy="266687"/>
          </a:xfrm>
        </p:spPr>
        <p:txBody>
          <a:bodyPr vert="horz" lIns="64282" tIns="32141" rIns="64282" bIns="32141" rtlCol="0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fr-FR" sz="800" dirty="0">
                <a:latin typeface="Gotham Bold" charset="0"/>
                <a:ea typeface="ＭＳ Ｐゴシック" charset="0"/>
                <a:cs typeface="Gotham Bold" charset="0"/>
              </a:rPr>
              <a:t>La baisse du taux d'emploi en 2010 concerne la fonction publique de l'État et s'explique par une nouvelle méthode</a:t>
            </a:r>
            <a:br>
              <a:rPr lang="fr-FR" sz="800" dirty="0">
                <a:latin typeface="Gotham Bold" charset="0"/>
                <a:ea typeface="ＭＳ Ｐゴシック" charset="0"/>
                <a:cs typeface="Gotham Bold" charset="0"/>
              </a:rPr>
            </a:br>
            <a:r>
              <a:rPr lang="fr-FR" sz="800" dirty="0">
                <a:latin typeface="Gotham Bold" charset="0"/>
                <a:ea typeface="ＭＳ Ｐゴシック" charset="0"/>
                <a:cs typeface="Gotham Bold" charset="0"/>
              </a:rPr>
              <a:t>nationale de décompte des bénéficiaires auprès de l'ensemble des </a:t>
            </a:r>
            <a:r>
              <a:rPr lang="fr-FR" sz="1100" dirty="0">
                <a:latin typeface="Calibri" charset="0"/>
                <a:ea typeface="ＭＳ Ｐゴシック" charset="0"/>
                <a:cs typeface="Calibri" charset="0"/>
              </a:rPr>
              <a:t>agents</a:t>
            </a:r>
            <a:r>
              <a:rPr lang="fr-FR" sz="800" dirty="0">
                <a:latin typeface="Gotham Bold" charset="0"/>
                <a:ea typeface="ＭＳ Ｐゴシック" charset="0"/>
                <a:cs typeface="Gotham Bold" charset="0"/>
              </a:rPr>
              <a:t> du ministère de l'Éducation nationale.</a:t>
            </a:r>
          </a:p>
        </p:txBody>
      </p:sp>
      <p:sp>
        <p:nvSpPr>
          <p:cNvPr id="70659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xfrm>
            <a:off x="8212037" y="6401619"/>
            <a:ext cx="2133339" cy="3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4282" tIns="32141" rIns="64282" bIns="32141" rtlCol="0" anchor="ctr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22294" indent="-20088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03529" indent="-16070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24941" indent="-16070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46352" indent="-16070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767764" indent="-160706" defTabSz="4542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089175" indent="-160706" defTabSz="4542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10587" indent="-160706" defTabSz="4542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31999" indent="-160706" defTabSz="4542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1C1603-86A6-9242-983D-A74D85CA60EA}" type="slidenum">
              <a:rPr lang="fr-FR" sz="1000">
                <a:solidFill>
                  <a:srgbClr val="898989"/>
                </a:solidFill>
                <a:latin typeface="Gotham Book" charset="0"/>
                <a:cs typeface="Gotham Book" charset="0"/>
              </a:rPr>
              <a:pPr eaLnBrk="1" hangingPunct="1"/>
              <a:t>17</a:t>
            </a:fld>
            <a:endParaRPr lang="fr-FR" sz="1000">
              <a:solidFill>
                <a:srgbClr val="898989"/>
              </a:solidFill>
              <a:latin typeface="Gotham Book" charset="0"/>
              <a:cs typeface="Gotham Book" charset="0"/>
            </a:endParaRPr>
          </a:p>
        </p:txBody>
      </p:sp>
      <p:sp>
        <p:nvSpPr>
          <p:cNvPr id="70660" name="Espace réservé du texte 2"/>
          <p:cNvSpPr txBox="1">
            <a:spLocks/>
          </p:cNvSpPr>
          <p:nvPr/>
        </p:nvSpPr>
        <p:spPr bwMode="auto">
          <a:xfrm>
            <a:off x="4374036" y="811222"/>
            <a:ext cx="6076277" cy="120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5" rIns="91372" bIns="45685"/>
          <a:lstStyle>
            <a:lvl1pPr defTabSz="4572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lnSpc>
                <a:spcPts val="2531"/>
              </a:lnSpc>
              <a:spcBef>
                <a:spcPct val="20000"/>
              </a:spcBef>
              <a:buSzPct val="100000"/>
            </a:pPr>
            <a:r>
              <a:rPr lang="fr-FR" sz="1400" b="1">
                <a:solidFill>
                  <a:srgbClr val="000000"/>
                </a:solidFill>
                <a:latin typeface="Trebuchet MS" charset="0"/>
              </a:rPr>
              <a:t>En constante progression depuis la création du Fonds, le taux d'emploi légal est passé de 3,74 % (déclaration 2006) à 5,32 % (déclaration 2016), soit 232 206 bénéficiaires de l'obligation d'emploi</a:t>
            </a:r>
          </a:p>
        </p:txBody>
      </p:sp>
      <p:pic>
        <p:nvPicPr>
          <p:cNvPr id="706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17" y="311322"/>
            <a:ext cx="665343" cy="4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2"/>
          <p:cNvSpPr>
            <a:spLocks noChangeArrowheads="1"/>
          </p:cNvSpPr>
          <p:nvPr/>
        </p:nvSpPr>
        <p:spPr bwMode="auto">
          <a:xfrm>
            <a:off x="1524001" y="-170934"/>
            <a:ext cx="129739" cy="34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42" tIns="32121" rIns="64242" bIns="32121" anchor="ctr">
            <a:spAutoFit/>
          </a:bodyPr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pic>
        <p:nvPicPr>
          <p:cNvPr id="665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06" y="2027497"/>
            <a:ext cx="8199570" cy="429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5CF433A8-55CE-4F0B-B502-6A9D3F73B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13500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r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82" tIns="32141" rIns="64282" bIns="32141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sz="2500" b="1" dirty="0">
                <a:solidFill>
                  <a:srgbClr val="00B0F0"/>
                </a:solidFill>
                <a:latin typeface="B Lubalin Graph Demi" charset="0"/>
                <a:ea typeface="ＭＳ Ｐゴシック" charset="0"/>
                <a:cs typeface="B Lubalin Graph Demi" charset="0"/>
              </a:rPr>
              <a:t>Evolution du taux d’</a:t>
            </a:r>
            <a:r>
              <a:rPr lang="fr-FR" altLang="ja-JP" sz="2500" b="1" dirty="0">
                <a:solidFill>
                  <a:srgbClr val="00B0F0"/>
                </a:solidFill>
                <a:latin typeface="B Lubalin Graph Demi" charset="0"/>
                <a:ea typeface="ＭＳ Ｐゴシック" charset="0"/>
                <a:cs typeface="B Lubalin Graph Demi" charset="0"/>
              </a:rPr>
              <a:t>emploi</a:t>
            </a:r>
            <a:endParaRPr lang="fr-FR" sz="2500" b="1" dirty="0">
              <a:solidFill>
                <a:srgbClr val="00B0F0"/>
              </a:solidFill>
              <a:latin typeface="B Lubalin Graph Demi" charset="0"/>
              <a:ea typeface="ＭＳ Ｐゴシック" charset="0"/>
              <a:cs typeface="B Lubalin Graph Demi" charset="0"/>
            </a:endParaRPr>
          </a:p>
        </p:txBody>
      </p:sp>
      <p:sp>
        <p:nvSpPr>
          <p:cNvPr id="71682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500805" y="6401620"/>
            <a:ext cx="6835393" cy="266687"/>
          </a:xfrm>
        </p:spPr>
        <p:txBody>
          <a:bodyPr vert="horz" lIns="64282" tIns="32141" rIns="64282" bIns="32141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800">
                <a:latin typeface="Gotham Bold" charset="0"/>
                <a:ea typeface="ＭＳ Ｐゴシック" charset="0"/>
                <a:cs typeface="Gotham Bold" charset="0"/>
              </a:rPr>
              <a:t>L</a:t>
            </a:r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xfrm>
            <a:off x="8212037" y="6401619"/>
            <a:ext cx="2133339" cy="3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4282" tIns="32141" rIns="64282" bIns="32141" rtlCol="0" anchor="ctr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22294" indent="-20088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03529" indent="-16070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24941" indent="-16070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46352" indent="-16070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767764" indent="-160706" defTabSz="4542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089175" indent="-160706" defTabSz="4542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10587" indent="-160706" defTabSz="4542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31999" indent="-160706" defTabSz="4542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541630-DC32-B646-A2CA-A1E6982CDB75}" type="slidenum">
              <a:rPr lang="fr-FR" sz="1000">
                <a:solidFill>
                  <a:srgbClr val="898989"/>
                </a:solidFill>
                <a:latin typeface="Gotham Book" charset="0"/>
                <a:cs typeface="Gotham Book" charset="0"/>
              </a:rPr>
              <a:pPr eaLnBrk="1" hangingPunct="1"/>
              <a:t>18</a:t>
            </a:fld>
            <a:endParaRPr lang="fr-FR" sz="1000">
              <a:solidFill>
                <a:srgbClr val="898989"/>
              </a:solidFill>
              <a:latin typeface="Gotham Book" charset="0"/>
              <a:cs typeface="Gotham Book" charset="0"/>
            </a:endParaRPr>
          </a:p>
        </p:txBody>
      </p:sp>
      <p:sp>
        <p:nvSpPr>
          <p:cNvPr id="71684" name="Espace réservé du texte 2"/>
          <p:cNvSpPr txBox="1">
            <a:spLocks/>
          </p:cNvSpPr>
          <p:nvPr/>
        </p:nvSpPr>
        <p:spPr bwMode="auto">
          <a:xfrm>
            <a:off x="4711746" y="1261055"/>
            <a:ext cx="6076277" cy="7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5" rIns="91372" bIns="45685"/>
          <a:lstStyle>
            <a:lvl1pPr defTabSz="4572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lnSpc>
                <a:spcPts val="2531"/>
              </a:lnSpc>
              <a:spcBef>
                <a:spcPct val="20000"/>
              </a:spcBef>
              <a:buSzPct val="100000"/>
            </a:pPr>
            <a:r>
              <a:rPr lang="fr-FR" sz="1800" b="1" dirty="0">
                <a:solidFill>
                  <a:srgbClr val="000000"/>
                </a:solidFill>
                <a:latin typeface="Trebuchet MS" charset="0"/>
              </a:rPr>
              <a:t>Taux d’emploi Légal au 1</a:t>
            </a:r>
            <a:r>
              <a:rPr lang="fr-FR" sz="1800" b="1" baseline="30000" dirty="0">
                <a:solidFill>
                  <a:srgbClr val="000000"/>
                </a:solidFill>
                <a:latin typeface="Trebuchet MS" charset="0"/>
              </a:rPr>
              <a:t>e</a:t>
            </a:r>
            <a:r>
              <a:rPr lang="fr-FR" sz="1800" b="1" dirty="0">
                <a:solidFill>
                  <a:srgbClr val="000000"/>
                </a:solidFill>
                <a:latin typeface="Trebuchet MS" charset="0"/>
              </a:rPr>
              <a:t> janvier 2018 par fonction publique (déclaration 2019) </a:t>
            </a:r>
            <a:r>
              <a:rPr lang="fr-FR" sz="1800" b="1" dirty="0">
                <a:solidFill>
                  <a:srgbClr val="000000"/>
                </a:solidFill>
                <a:latin typeface="Trebuchet MS" charset="0"/>
                <a:sym typeface="Wingdings" panose="05000000000000000000" pitchFamily="2" charset="2"/>
              </a:rPr>
              <a:t></a:t>
            </a:r>
            <a:endParaRPr lang="fr-FR" sz="1800" b="1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716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17" y="311322"/>
            <a:ext cx="665343" cy="4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2"/>
          <p:cNvSpPr>
            <a:spLocks noChangeArrowheads="1"/>
          </p:cNvSpPr>
          <p:nvPr/>
        </p:nvSpPr>
        <p:spPr bwMode="auto">
          <a:xfrm>
            <a:off x="1524001" y="-170934"/>
            <a:ext cx="129739" cy="34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42" tIns="32121" rIns="64242" bIns="32121" anchor="ctr">
            <a:spAutoFit/>
          </a:bodyPr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pic>
        <p:nvPicPr>
          <p:cNvPr id="675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26" y="2995725"/>
            <a:ext cx="5768165" cy="209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Ellipse 14"/>
          <p:cNvSpPr/>
          <p:nvPr/>
        </p:nvSpPr>
        <p:spPr>
          <a:xfrm>
            <a:off x="815482" y="4695731"/>
            <a:ext cx="2439053" cy="2037744"/>
          </a:xfrm>
          <a:prstGeom prst="ellipse">
            <a:avLst/>
          </a:prstGeom>
          <a:solidFill>
            <a:srgbClr val="8E1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5" rIns="91372" bIns="45685" anchor="ctr"/>
          <a:lstStyle/>
          <a:p>
            <a:pPr algn="ctr" defTabSz="455053">
              <a:defRPr/>
            </a:pPr>
            <a:endParaRPr lang="fr-FR" sz="2000" b="1" dirty="0">
              <a:solidFill>
                <a:prstClr val="white"/>
              </a:solidFill>
            </a:endParaRPr>
          </a:p>
          <a:p>
            <a:pPr algn="ctr" defTabSz="455053">
              <a:defRPr/>
            </a:pPr>
            <a:endParaRPr lang="fr-FR" sz="2000" b="1" dirty="0">
              <a:solidFill>
                <a:prstClr val="white"/>
              </a:solidFill>
            </a:endParaRPr>
          </a:p>
          <a:p>
            <a:pPr algn="ctr" defTabSz="455053">
              <a:defRPr/>
            </a:pPr>
            <a:r>
              <a:rPr lang="fr-FR" sz="2800" b="1" dirty="0">
                <a:solidFill>
                  <a:prstClr val="white"/>
                </a:solidFill>
              </a:rPr>
              <a:t>TEL NA</a:t>
            </a:r>
          </a:p>
          <a:p>
            <a:pPr algn="ctr" defTabSz="455053">
              <a:defRPr/>
            </a:pPr>
            <a:r>
              <a:rPr lang="fr-FR" sz="2800" b="1" dirty="0">
                <a:solidFill>
                  <a:prstClr val="white"/>
                </a:solidFill>
              </a:rPr>
              <a:t>6,53% </a:t>
            </a:r>
          </a:p>
          <a:p>
            <a:pPr algn="ctr" defTabSz="455053">
              <a:defRPr/>
            </a:pPr>
            <a:endParaRPr lang="fr-FR" sz="1600" b="1" dirty="0">
              <a:solidFill>
                <a:prstClr val="white"/>
              </a:solidFill>
            </a:endParaRPr>
          </a:p>
          <a:p>
            <a:pPr algn="ctr" defTabSz="455053">
              <a:defRPr/>
            </a:pPr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254730" y="2623117"/>
            <a:ext cx="1956101" cy="16778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dirty="0"/>
              <a:t>4, 86%</a:t>
            </a:r>
          </a:p>
        </p:txBody>
      </p:sp>
      <p:sp>
        <p:nvSpPr>
          <p:cNvPr id="4" name="Ellipse 3"/>
          <p:cNvSpPr/>
          <p:nvPr/>
        </p:nvSpPr>
        <p:spPr>
          <a:xfrm>
            <a:off x="6300838" y="2662431"/>
            <a:ext cx="1822516" cy="16778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dirty="0"/>
              <a:t>5,73% </a:t>
            </a:r>
          </a:p>
        </p:txBody>
      </p:sp>
      <p:sp>
        <p:nvSpPr>
          <p:cNvPr id="5" name="Ellipse 4"/>
          <p:cNvSpPr/>
          <p:nvPr/>
        </p:nvSpPr>
        <p:spPr>
          <a:xfrm>
            <a:off x="8268543" y="2663494"/>
            <a:ext cx="1743259" cy="1611749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dirty="0"/>
              <a:t>6,94%</a:t>
            </a:r>
            <a:endParaRPr lang="fr-FR" dirty="0"/>
          </a:p>
        </p:txBody>
      </p:sp>
      <p:pic>
        <p:nvPicPr>
          <p:cNvPr id="14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F252161D-B49B-4887-BB33-7425E7E9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B2954409-AAA4-4E90-9D15-201B25A2F512}"/>
              </a:ext>
            </a:extLst>
          </p:cNvPr>
          <p:cNvSpPr/>
          <p:nvPr/>
        </p:nvSpPr>
        <p:spPr>
          <a:xfrm>
            <a:off x="873667" y="2273531"/>
            <a:ext cx="2439053" cy="2037744"/>
          </a:xfrm>
          <a:prstGeom prst="ellipse">
            <a:avLst/>
          </a:prstGeom>
          <a:solidFill>
            <a:srgbClr val="8E1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5" rIns="91372" bIns="45685" anchor="ctr"/>
          <a:lstStyle/>
          <a:p>
            <a:pPr algn="ctr" defTabSz="455053">
              <a:defRPr/>
            </a:pPr>
            <a:endParaRPr lang="fr-FR" sz="2000" b="1" dirty="0">
              <a:solidFill>
                <a:prstClr val="white"/>
              </a:solidFill>
            </a:endParaRPr>
          </a:p>
          <a:p>
            <a:pPr algn="ctr" defTabSz="455053">
              <a:defRPr/>
            </a:pPr>
            <a:endParaRPr lang="fr-FR" sz="2000" b="1" dirty="0">
              <a:solidFill>
                <a:prstClr val="white"/>
              </a:solidFill>
            </a:endParaRPr>
          </a:p>
          <a:p>
            <a:pPr algn="ctr" defTabSz="455053">
              <a:defRPr/>
            </a:pPr>
            <a:r>
              <a:rPr lang="fr-FR" sz="2800" b="1" dirty="0">
                <a:solidFill>
                  <a:prstClr val="white"/>
                </a:solidFill>
              </a:rPr>
              <a:t>TEL National</a:t>
            </a:r>
          </a:p>
          <a:p>
            <a:pPr algn="ctr" defTabSz="455053">
              <a:defRPr/>
            </a:pPr>
            <a:r>
              <a:rPr lang="fr-FR" sz="2800" b="1" dirty="0">
                <a:solidFill>
                  <a:prstClr val="white"/>
                </a:solidFill>
              </a:rPr>
              <a:t>5,81% </a:t>
            </a:r>
          </a:p>
          <a:p>
            <a:pPr algn="ctr" defTabSz="455053">
              <a:defRPr/>
            </a:pPr>
            <a:endParaRPr lang="fr-FR" sz="1600" b="1" dirty="0">
              <a:solidFill>
                <a:prstClr val="white"/>
              </a:solidFill>
            </a:endParaRPr>
          </a:p>
          <a:p>
            <a:pPr algn="ctr" defTabSz="455053">
              <a:defRPr/>
            </a:pPr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9DB2C80-AC33-4E57-8DAF-0B849371ED7B}"/>
              </a:ext>
            </a:extLst>
          </p:cNvPr>
          <p:cNvSpPr/>
          <p:nvPr/>
        </p:nvSpPr>
        <p:spPr>
          <a:xfrm>
            <a:off x="3961807" y="5088701"/>
            <a:ext cx="1956101" cy="16778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dirty="0"/>
              <a:t>4, 78%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0B48036-0EA1-435A-A508-F7D6D71C53BA}"/>
              </a:ext>
            </a:extLst>
          </p:cNvPr>
          <p:cNvSpPr/>
          <p:nvPr/>
        </p:nvSpPr>
        <p:spPr>
          <a:xfrm>
            <a:off x="6361650" y="5138213"/>
            <a:ext cx="1822516" cy="16778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dirty="0"/>
              <a:t>6,02% 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06F0AFD-9A95-4A4B-845F-499EE73F0D96}"/>
              </a:ext>
            </a:extLst>
          </p:cNvPr>
          <p:cNvSpPr/>
          <p:nvPr/>
        </p:nvSpPr>
        <p:spPr>
          <a:xfrm>
            <a:off x="8492439" y="5121726"/>
            <a:ext cx="1743259" cy="1611749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dirty="0"/>
              <a:t>7,11%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4FF75E-7042-4F71-9387-FFE536A7148B}"/>
              </a:ext>
            </a:extLst>
          </p:cNvPr>
          <p:cNvSpPr/>
          <p:nvPr/>
        </p:nvSpPr>
        <p:spPr>
          <a:xfrm flipH="1">
            <a:off x="3420010" y="3201446"/>
            <a:ext cx="2723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0000"/>
                </a:solidFill>
                <a:latin typeface="Trebuchet MS" charset="0"/>
                <a:sym typeface="Wingdings" panose="05000000000000000000" pitchFamily="2" charset="2"/>
              </a:rPr>
              <a:t></a:t>
            </a:r>
            <a:endParaRPr lang="fr-FR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C8AF33-F84A-4552-82B4-047C8A9BEF97}"/>
              </a:ext>
            </a:extLst>
          </p:cNvPr>
          <p:cNvSpPr/>
          <p:nvPr/>
        </p:nvSpPr>
        <p:spPr>
          <a:xfrm>
            <a:off x="3312720" y="5585251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0000"/>
                </a:solidFill>
                <a:latin typeface="Trebuchet MS" charset="0"/>
                <a:sym typeface="Wingdings" panose="05000000000000000000" pitchFamily="2" charset="2"/>
              </a:rPr>
              <a:t>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870290657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014" y="230521"/>
            <a:ext cx="10586094" cy="683683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rebuchet MS"/>
                <a:cs typeface="Trebuchet MS"/>
              </a:rPr>
              <a:t>       3 facteurs aggravants dans la fonction publique notamment territoriale </a:t>
            </a:r>
            <a:br>
              <a:rPr lang="fr-FR" sz="2400" dirty="0">
                <a:latin typeface="Trebuchet MS"/>
                <a:cs typeface="Trebuchet MS"/>
              </a:rPr>
            </a:b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8305D-51DC-4EBF-B087-3105CBDE3B30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51221" y="762973"/>
            <a:ext cx="10402579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u="sng" dirty="0">
                <a:solidFill>
                  <a:srgbClr val="000000"/>
                </a:solidFill>
                <a:latin typeface="Trebuchet MS"/>
                <a:cs typeface="Trebuchet MS"/>
              </a:rPr>
              <a:t>Le vieillissement des effectifs du secteur public </a:t>
            </a:r>
            <a:r>
              <a:rPr lang="fr-FR" dirty="0">
                <a:solidFill>
                  <a:srgbClr val="000000"/>
                </a:solidFill>
                <a:latin typeface="Trebuchet MS"/>
                <a:cs typeface="Trebuchet MS"/>
              </a:rPr>
              <a:t>: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Trebuchet MS"/>
                <a:cs typeface="Trebuchet MS"/>
              </a:rPr>
              <a:t>selon la CNRACL, l’âge moyen de la population des agents territoriaux est de 46 ans en 2013 et progresse d’environ un trimestre par an. </a:t>
            </a:r>
          </a:p>
          <a:p>
            <a:pPr algn="just"/>
            <a:endParaRPr lang="fr-FR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r>
              <a:rPr lang="fr-FR" b="1" dirty="0">
                <a:latin typeface="Trebuchet MS"/>
                <a:cs typeface="Trebuchet MS"/>
              </a:rPr>
              <a:t>Agents territoriaux âgés de 55 à 65 ans (</a:t>
            </a:r>
            <a:r>
              <a:rPr lang="fr-FR" b="1" dirty="0" err="1">
                <a:latin typeface="Trebuchet MS"/>
                <a:cs typeface="Trebuchet MS"/>
              </a:rPr>
              <a:t>insee</a:t>
            </a:r>
            <a:r>
              <a:rPr lang="fr-FR" b="1" dirty="0">
                <a:latin typeface="Trebuchet MS"/>
                <a:cs typeface="Trebuchet MS"/>
              </a:rPr>
              <a:t>)</a:t>
            </a:r>
            <a:br>
              <a:rPr lang="fr-FR" b="1" dirty="0">
                <a:latin typeface="Trebuchet MS"/>
                <a:cs typeface="Trebuchet MS"/>
              </a:rPr>
            </a:br>
            <a:r>
              <a:rPr lang="fr-FR" b="1" dirty="0">
                <a:latin typeface="Trebuchet MS"/>
                <a:cs typeface="Trebuchet MS"/>
              </a:rPr>
              <a:t>2010 : 294 356</a:t>
            </a:r>
            <a:br>
              <a:rPr lang="fr-FR" b="1" dirty="0">
                <a:latin typeface="Trebuchet MS"/>
                <a:cs typeface="Trebuchet MS"/>
              </a:rPr>
            </a:br>
            <a:r>
              <a:rPr lang="fr-FR" b="1" dirty="0">
                <a:latin typeface="Trebuchet MS"/>
                <a:cs typeface="Trebuchet MS"/>
              </a:rPr>
              <a:t>2015 : 547 627 </a:t>
            </a:r>
            <a:br>
              <a:rPr lang="fr-FR" b="1" dirty="0">
                <a:latin typeface="Trebuchet MS"/>
                <a:cs typeface="Trebuchet MS"/>
              </a:rPr>
            </a:br>
            <a:r>
              <a:rPr lang="fr-FR" b="1" dirty="0">
                <a:latin typeface="Trebuchet MS"/>
                <a:cs typeface="Trebuchet MS"/>
              </a:rPr>
              <a:t>2020 : 660 228 </a:t>
            </a:r>
            <a:br>
              <a:rPr lang="fr-FR" b="1" dirty="0">
                <a:latin typeface="Trebuchet MS"/>
                <a:cs typeface="Trebuchet MS"/>
              </a:rPr>
            </a:br>
            <a:r>
              <a:rPr lang="fr-FR" b="1" dirty="0">
                <a:latin typeface="Trebuchet MS"/>
                <a:cs typeface="Trebuchet MS"/>
              </a:rPr>
              <a:t>2025 : 655 148</a:t>
            </a:r>
          </a:p>
          <a:p>
            <a:pPr algn="just"/>
            <a:endParaRPr lang="fr-FR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algn="just"/>
            <a:endParaRPr lang="fr-FR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algn="just"/>
            <a:endParaRPr lang="fr-FR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algn="just"/>
            <a:endParaRPr lang="fr-FR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algn="just"/>
            <a:r>
              <a:rPr lang="fr-FR" b="1" u="sng" dirty="0">
                <a:solidFill>
                  <a:srgbClr val="000000"/>
                </a:solidFill>
                <a:latin typeface="Trebuchet MS"/>
                <a:cs typeface="Trebuchet MS"/>
              </a:rPr>
              <a:t> + l’impact de la Réforme des retraites</a:t>
            </a:r>
            <a:r>
              <a:rPr lang="fr-FR" dirty="0">
                <a:solidFill>
                  <a:srgbClr val="000000"/>
                </a:solidFill>
                <a:latin typeface="Trebuchet MS"/>
                <a:cs typeface="Trebuchet MS"/>
              </a:rPr>
              <a:t> </a:t>
            </a:r>
            <a:r>
              <a:rPr lang="fr-FR" b="1" u="sng" dirty="0">
                <a:solidFill>
                  <a:srgbClr val="000000"/>
                </a:solidFill>
                <a:latin typeface="Trebuchet MS"/>
                <a:cs typeface="Trebuchet MS"/>
              </a:rPr>
              <a:t>sur l’allongement des carrières </a:t>
            </a:r>
            <a:r>
              <a:rPr lang="fr-FR" dirty="0">
                <a:solidFill>
                  <a:srgbClr val="000000"/>
                </a:solidFill>
                <a:latin typeface="Trebuchet MS"/>
                <a:cs typeface="Trebuchet MS"/>
              </a:rPr>
              <a:t>: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Trebuchet MS"/>
                <a:cs typeface="Trebuchet MS"/>
              </a:rPr>
              <a:t>en 2014 Age moyen 61,2 ans soit 3 ans de plus qu’en 2011 (CNRACL)</a:t>
            </a:r>
          </a:p>
          <a:p>
            <a:pPr algn="just">
              <a:spcBef>
                <a:spcPts val="1200"/>
              </a:spcBef>
            </a:pPr>
            <a:endParaRPr lang="fr-FR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algn="just"/>
            <a:r>
              <a:rPr lang="fr-FR" b="1" u="sng" dirty="0">
                <a:solidFill>
                  <a:srgbClr val="000000"/>
                </a:solidFill>
                <a:latin typeface="Trebuchet MS"/>
                <a:cs typeface="Trebuchet MS"/>
              </a:rPr>
              <a:t>+ La pénibilité de certains métiers :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Trebuchet MS"/>
                <a:cs typeface="Trebuchet MS"/>
              </a:rPr>
              <a:t>FPH : les aides soignantes qui se retrouvent inaptes à 40 ans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Trebuchet MS"/>
                <a:cs typeface="Trebuchet MS"/>
              </a:rPr>
              <a:t>FPT : agents des routes, agents des cantines, agents des </a:t>
            </a:r>
            <a:r>
              <a:rPr lang="fr-FR" dirty="0" err="1">
                <a:solidFill>
                  <a:srgbClr val="000000"/>
                </a:solidFill>
                <a:latin typeface="Trebuchet MS"/>
                <a:cs typeface="Trebuchet MS"/>
              </a:rPr>
              <a:t>creches</a:t>
            </a:r>
            <a:r>
              <a:rPr lang="fr-FR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</a:p>
          <a:p>
            <a:pPr algn="just"/>
            <a:endParaRPr lang="fr-FR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algn="just"/>
            <a:r>
              <a:rPr lang="fr-FR" dirty="0">
                <a:solidFill>
                  <a:srgbClr val="000000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 </a:t>
            </a:r>
            <a:r>
              <a:rPr lang="fr-FR" dirty="0">
                <a:solidFill>
                  <a:srgbClr val="000000"/>
                </a:solidFill>
                <a:latin typeface="Trebuchet MS"/>
                <a:cs typeface="Trebuchet MS"/>
              </a:rPr>
              <a:t>« Le secteur public fabrique du handicap »</a:t>
            </a:r>
          </a:p>
          <a:p>
            <a:pPr algn="just">
              <a:spcBef>
                <a:spcPts val="1200"/>
              </a:spcBef>
            </a:pPr>
            <a:endParaRPr lang="fr-FR" sz="2000" b="1" dirty="0">
              <a:latin typeface="Trebuchet MS"/>
              <a:cs typeface="Trebuchet MS"/>
            </a:endParaRPr>
          </a:p>
          <a:p>
            <a:br>
              <a:rPr lang="fr-FR" sz="2000" b="1" dirty="0">
                <a:latin typeface="Trebuchet MS"/>
                <a:cs typeface="Trebuchet MS"/>
              </a:rPr>
            </a:br>
            <a:endParaRPr lang="fr-FR" sz="2000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299A3C-D5E2-446E-8739-0656E4A12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30521"/>
            <a:ext cx="736916" cy="788992"/>
          </a:xfrm>
          <a:prstGeom prst="rect">
            <a:avLst/>
          </a:prstGeom>
        </p:spPr>
      </p:pic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13747509-6FDE-4B81-B1B2-9B0AA4038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69093"/>
              </p:ext>
            </p:extLst>
          </p:nvPr>
        </p:nvGraphicFramePr>
        <p:xfrm>
          <a:off x="7630071" y="1565552"/>
          <a:ext cx="3140211" cy="279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 bitmap" r:id="rId4" imgW="1980952" imgH="1752381" progId="Paint.Picture">
                  <p:embed/>
                </p:oleObj>
              </mc:Choice>
              <mc:Fallback>
                <p:oleObj name="Image bitmap" r:id="rId4" imgW="1980952" imgH="1752381" progId="Paint.Picture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13747509-6FDE-4B81-B1B2-9B0AA4038E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071" y="1565552"/>
                        <a:ext cx="3140211" cy="2791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10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73058" y="367395"/>
            <a:ext cx="4616824" cy="499683"/>
          </a:xfrm>
        </p:spPr>
        <p:txBody>
          <a:bodyPr>
            <a:normAutofit/>
          </a:bodyPr>
          <a:lstStyle/>
          <a:p>
            <a:r>
              <a:rPr lang="fr-FR" altLang="fr-FR" dirty="0">
                <a:latin typeface="Helvetica" charset="0"/>
              </a:rPr>
              <a:t>Rappel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21549" y="1560757"/>
            <a:ext cx="5950798" cy="484642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 b="1" dirty="0">
                <a:latin typeface="Trebuchet MS"/>
                <a:cs typeface="Trebuchet MS"/>
              </a:rPr>
              <a:t>La loi d’orientation n°75-534 du 30 juin 1975</a:t>
            </a:r>
          </a:p>
          <a:p>
            <a:pPr lvl="1">
              <a:lnSpc>
                <a:spcPct val="80000"/>
              </a:lnSpc>
            </a:pPr>
            <a:r>
              <a:rPr lang="fr-FR" dirty="0">
                <a:latin typeface="Trebuchet MS"/>
                <a:cs typeface="Trebuchet MS"/>
              </a:rPr>
              <a:t>Fait de l’intégration sociale des personnes handicapées une priorité nationale</a:t>
            </a:r>
          </a:p>
          <a:p>
            <a:pPr lvl="1">
              <a:lnSpc>
                <a:spcPct val="80000"/>
              </a:lnSpc>
              <a:buNone/>
            </a:pPr>
            <a:endParaRPr lang="fr-FR" dirty="0">
              <a:latin typeface="Trebuchet MS"/>
              <a:cs typeface="Trebuchet MS"/>
            </a:endParaRPr>
          </a:p>
          <a:p>
            <a:pPr>
              <a:lnSpc>
                <a:spcPct val="80000"/>
              </a:lnSpc>
            </a:pPr>
            <a:r>
              <a:rPr lang="fr-FR" sz="1800" b="1" dirty="0">
                <a:solidFill>
                  <a:srgbClr val="000000"/>
                </a:solidFill>
                <a:latin typeface="Trebuchet MS"/>
                <a:cs typeface="Trebuchet MS"/>
              </a:rPr>
              <a:t>La loi d’orientation n°87-517 du 10 Juillet 1987</a:t>
            </a:r>
          </a:p>
          <a:p>
            <a:pPr lvl="1">
              <a:lnSpc>
                <a:spcPct val="80000"/>
              </a:lnSpc>
            </a:pPr>
            <a:r>
              <a:rPr lang="fr-FR" dirty="0">
                <a:latin typeface="Trebuchet MS"/>
                <a:cs typeface="Trebuchet MS"/>
              </a:rPr>
              <a:t>Demande aux employeurs privés ou publics de salarier 6% de personnes handicapées et assimilées (effectif supérieur à 20 ETP). </a:t>
            </a:r>
          </a:p>
          <a:p>
            <a:pPr lvl="1">
              <a:lnSpc>
                <a:spcPct val="80000"/>
              </a:lnSpc>
            </a:pPr>
            <a:r>
              <a:rPr lang="fr-FR" dirty="0">
                <a:latin typeface="Trebuchet MS"/>
                <a:cs typeface="Trebuchet MS"/>
              </a:rPr>
              <a:t>A défaut, une sanction financière mais applicable au seul secteur privé.</a:t>
            </a:r>
          </a:p>
          <a:p>
            <a:pPr lvl="1">
              <a:lnSpc>
                <a:spcPct val="80000"/>
              </a:lnSpc>
              <a:buNone/>
            </a:pPr>
            <a:endParaRPr lang="fr-FR" dirty="0">
              <a:latin typeface="Trebuchet MS"/>
              <a:cs typeface="Trebuchet MS"/>
            </a:endParaRPr>
          </a:p>
          <a:p>
            <a:pPr lvl="1">
              <a:lnSpc>
                <a:spcPct val="80000"/>
              </a:lnSpc>
            </a:pPr>
            <a:r>
              <a:rPr lang="fr-FR" dirty="0">
                <a:latin typeface="Trebuchet MS"/>
                <a:cs typeface="Trebuchet MS"/>
              </a:rPr>
              <a:t>Instaure un fonds ad hoc abondé par les </a:t>
            </a:r>
            <a:r>
              <a:rPr lang="fr-FR" b="1" dirty="0">
                <a:latin typeface="Trebuchet MS"/>
                <a:cs typeface="Trebuchet MS"/>
              </a:rPr>
              <a:t>contributions des employeurs privés et en confie la gestion à l’AGEFIPH</a:t>
            </a:r>
          </a:p>
          <a:p>
            <a:pPr lvl="1">
              <a:lnSpc>
                <a:spcPct val="80000"/>
              </a:lnSpc>
            </a:pPr>
            <a:endParaRPr lang="fr-FR" dirty="0">
              <a:latin typeface="Trebuchet MS"/>
              <a:cs typeface="Trebuchet MS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fr-FR" b="1" dirty="0">
                <a:latin typeface="Trebuchet MS"/>
                <a:cs typeface="Trebuchet MS"/>
                <a:sym typeface="Wingdings" panose="05000000000000000000" pitchFamily="2" charset="2"/>
              </a:rPr>
              <a:t> </a:t>
            </a:r>
            <a:r>
              <a:rPr lang="fr-FR" b="1" dirty="0">
                <a:latin typeface="Trebuchet MS"/>
                <a:cs typeface="Trebuchet MS"/>
              </a:rPr>
              <a:t>Notion de l’Obligation d’emploi et des Bénéficiaires de l’Obligation d’Emploi (BOE) </a:t>
            </a:r>
          </a:p>
          <a:p>
            <a:pPr lvl="1">
              <a:lnSpc>
                <a:spcPct val="80000"/>
              </a:lnSpc>
              <a:buNone/>
            </a:pPr>
            <a:endParaRPr lang="fr-FR" sz="1400" dirty="0">
              <a:latin typeface="Arial" charset="0"/>
            </a:endParaRPr>
          </a:p>
          <a:p>
            <a:pPr lvl="1">
              <a:lnSpc>
                <a:spcPct val="80000"/>
              </a:lnSpc>
              <a:buNone/>
            </a:pPr>
            <a:endParaRPr lang="fr-FR" sz="1400" dirty="0">
              <a:latin typeface="Arial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F31815-FCF8-CF48-BD4B-7C0F13A3542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53567" y="4537875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>
              <a:latin typeface="Gotham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139" y="4168543"/>
            <a:ext cx="203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Gotham Book"/>
              </a:rPr>
              <a:t>Création du FIPHFP </a:t>
            </a:r>
          </a:p>
        </p:txBody>
      </p:sp>
      <p:pic>
        <p:nvPicPr>
          <p:cNvPr id="7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A1B0A9A6-4720-432F-AC4C-E320B519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16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8305D-51DC-4EBF-B087-3105CBDE3B30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8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5264" y="328521"/>
            <a:ext cx="9836899" cy="512762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Trebuchet MS" panose="020B0603020202020204" pitchFamily="34" charset="0"/>
              </a:rPr>
              <a:t>Les enjeux du maintien dans l’emploi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8305D-51DC-4EBF-B087-3105CBDE3B30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56" y="1238866"/>
            <a:ext cx="8140845" cy="5284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73917" y="1474242"/>
            <a:ext cx="35782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altLang="fr-FR" sz="2800" dirty="0">
              <a:solidFill>
                <a:srgbClr val="901E74"/>
              </a:solidFill>
              <a:latin typeface="Helvetica" charset="0"/>
              <a:ea typeface="+mj-e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250985" y="5580992"/>
            <a:ext cx="1466192" cy="189187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B540B8-E838-42D0-8962-F97C4FCAD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2" y="245453"/>
            <a:ext cx="989462" cy="105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3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>
          <a:xfrm>
            <a:off x="10309224" y="6669088"/>
            <a:ext cx="358776" cy="188912"/>
          </a:xfrm>
        </p:spPr>
        <p:txBody>
          <a:bodyPr/>
          <a:lstStyle/>
          <a:p>
            <a:pPr>
              <a:defRPr/>
            </a:pPr>
            <a:r>
              <a:rPr lang="fr-FR">
                <a:solidFill>
                  <a:schemeClr val="bg1">
                    <a:alpha val="0"/>
                  </a:schemeClr>
                </a:solidFill>
              </a:rPr>
              <a:t>Date</a:t>
            </a:r>
          </a:p>
        </p:txBody>
      </p:sp>
      <p:sp>
        <p:nvSpPr>
          <p:cNvPr id="16179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Font typeface="Arial" charset="0"/>
              <a:defRPr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accent2"/>
              </a:buClr>
              <a:buSzPct val="80000"/>
              <a:buFont typeface="Arial" charset="0"/>
              <a:buChar char="►"/>
              <a:defRPr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buSzPct val="100000"/>
              <a:buFont typeface="Arial" charset="0"/>
              <a:defRPr sz="16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buSzPct val="60000"/>
              <a:buFont typeface="Wingdings" pitchFamily="2" charset="2"/>
              <a:buChar char=""/>
              <a:defRPr sz="16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fld id="{08999C80-0BE9-4D50-A434-33F30C58FAD0}" type="slidenum">
              <a:rPr lang="fr-FR" altLang="fr-FR" smtClean="0"/>
              <a:pPr>
                <a:lnSpc>
                  <a:spcPct val="100000"/>
                </a:lnSpc>
                <a:buFontTx/>
                <a:buNone/>
              </a:pPr>
              <a:t>22</a:t>
            </a:fld>
            <a:endParaRPr lang="fr-FR" altLang="fr-FR"/>
          </a:p>
        </p:txBody>
      </p:sp>
      <p:sp>
        <p:nvSpPr>
          <p:cNvPr id="161796" name="ZoneTexte 18"/>
          <p:cNvSpPr txBox="1">
            <a:spLocks noChangeArrowheads="1"/>
          </p:cNvSpPr>
          <p:nvPr/>
        </p:nvSpPr>
        <p:spPr bwMode="auto">
          <a:xfrm>
            <a:off x="7589838" y="3507317"/>
            <a:ext cx="1765300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Font typeface="Arial" charset="0"/>
              <a:defRPr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accent2"/>
              </a:buClr>
              <a:buSzPct val="80000"/>
              <a:buFont typeface="Arial" charset="0"/>
              <a:buChar char="►"/>
              <a:defRPr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buSzPct val="100000"/>
              <a:buFont typeface="Arial" charset="0"/>
              <a:defRPr sz="16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buSzPct val="60000"/>
              <a:buFont typeface="Wingdings" pitchFamily="2" charset="2"/>
              <a:buChar char=""/>
              <a:defRPr sz="16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fr-FR" sz="1000" b="0">
                <a:solidFill>
                  <a:schemeClr val="bg1"/>
                </a:solidFill>
              </a:rPr>
              <a:t>Baisse du taux de gravité entre 2010 et 2013 </a:t>
            </a:r>
          </a:p>
        </p:txBody>
      </p:sp>
      <p:sp>
        <p:nvSpPr>
          <p:cNvPr id="161797" name="Titre 6"/>
          <p:cNvSpPr txBox="1">
            <a:spLocks/>
          </p:cNvSpPr>
          <p:nvPr/>
        </p:nvSpPr>
        <p:spPr bwMode="gray">
          <a:xfrm>
            <a:off x="3432177" y="740834"/>
            <a:ext cx="665956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buFont typeface="Arial" charset="0"/>
              <a:defRPr b="1">
                <a:solidFill>
                  <a:schemeClr val="accent2"/>
                </a:solidFill>
                <a:latin typeface="Arial" charset="0"/>
              </a:defRPr>
            </a:lvl1pPr>
            <a:lvl2pPr marL="215900" indent="-215900" eaLnBrk="0" hangingPunct="0">
              <a:lnSpc>
                <a:spcPct val="110000"/>
              </a:lnSpc>
              <a:buClr>
                <a:schemeClr val="accent2"/>
              </a:buClr>
              <a:buSzPct val="80000"/>
              <a:buFont typeface="Arial" charset="0"/>
              <a:buChar char="►"/>
              <a:defRPr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buSzPct val="100000"/>
              <a:buFont typeface="Arial" charset="0"/>
              <a:defRPr sz="1600">
                <a:solidFill>
                  <a:schemeClr val="accent2"/>
                </a:solidFill>
                <a:latin typeface="Arial" charset="0"/>
              </a:defRPr>
            </a:lvl3pPr>
            <a:lvl4pPr marL="358775" indent="-142875" eaLnBrk="0" hangingPunct="0">
              <a:lnSpc>
                <a:spcPct val="110000"/>
              </a:lnSpc>
              <a:buSzPct val="60000"/>
              <a:buFont typeface="Wingdings" pitchFamily="2" charset="2"/>
              <a:buChar char=""/>
              <a:defRPr sz="16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1600">
                <a:solidFill>
                  <a:schemeClr val="bg1"/>
                </a:solidFill>
              </a:rPr>
              <a:t>L’évolution de l’absentéisme dans le département de la Guadeloupe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761378" y="2394908"/>
            <a:ext cx="8906622" cy="5154182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284163" indent="-284163" algn="l" rtl="0" fontAlgn="base">
              <a:spcBef>
                <a:spcPct val="40000"/>
              </a:spcBef>
              <a:spcAft>
                <a:spcPct val="20000"/>
              </a:spcAft>
              <a:buClr>
                <a:schemeClr val="tx1"/>
              </a:buClr>
              <a:buSzPct val="110000"/>
              <a:buFont typeface="Wingdings 3" pitchFamily="18" charset="2"/>
              <a:buChar char="ê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575" indent="-187325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050925" indent="-19685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73037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49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06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063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21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78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034EA2"/>
              </a:buClr>
              <a:buNone/>
              <a:defRPr/>
            </a:pPr>
            <a:r>
              <a:rPr lang="fr-FR" altLang="fr-FR" sz="1800" b="1" u="sng" kern="0" dirty="0">
                <a:solidFill>
                  <a:srgbClr val="000000"/>
                </a:solidFill>
                <a:latin typeface="Trebuchet MS"/>
                <a:cs typeface="Trebuchet MS"/>
              </a:rPr>
              <a:t>Maladie professionnelle </a:t>
            </a:r>
            <a:r>
              <a:rPr lang="fr-FR" altLang="fr-FR" sz="1800" b="1" kern="0" dirty="0">
                <a:solidFill>
                  <a:srgbClr val="000000"/>
                </a:solidFill>
                <a:latin typeface="Trebuchet MS"/>
                <a:cs typeface="Trebuchet MS"/>
              </a:rPr>
              <a:t>: Agent de collecte (plus de 55 ans) dans un syndicat intercommunal  - Tendinopathie de l’épaule gauche provoquée par certains gestes et postures de travail répétitifs – mis à la retraite pour invalidité. 1.329 jours d’arrêt.</a:t>
            </a:r>
          </a:p>
          <a:p>
            <a:pPr marL="0" indent="0" algn="just">
              <a:buClr>
                <a:srgbClr val="034EA2"/>
              </a:buClr>
              <a:buNone/>
              <a:defRPr/>
            </a:pPr>
            <a:r>
              <a:rPr lang="fr-FR" altLang="fr-FR" sz="1800" b="1" kern="0" dirty="0">
                <a:solidFill>
                  <a:srgbClr val="000000"/>
                </a:solidFill>
                <a:latin typeface="Trebuchet MS"/>
                <a:cs typeface="Trebuchet MS"/>
              </a:rPr>
              <a:t>Coût global : plus de 59.500 € pour la collectivité</a:t>
            </a:r>
          </a:p>
        </p:txBody>
      </p:sp>
      <p:sp>
        <p:nvSpPr>
          <p:cNvPr id="9" name="Arrondir un rectangle à un seul coin 8"/>
          <p:cNvSpPr/>
          <p:nvPr/>
        </p:nvSpPr>
        <p:spPr bwMode="gray">
          <a:xfrm rot="10800000">
            <a:off x="1659656" y="755709"/>
            <a:ext cx="8322544" cy="683685"/>
          </a:xfrm>
          <a:prstGeom prst="round1Rect">
            <a:avLst>
              <a:gd name="adj" fmla="val 48000"/>
            </a:avLst>
          </a:prstGeom>
          <a:solidFill>
            <a:schemeClr val="accent4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 sz="2000" dirty="0"/>
          </a:p>
        </p:txBody>
      </p:sp>
      <p:sp>
        <p:nvSpPr>
          <p:cNvPr id="10" name="Titre 6"/>
          <p:cNvSpPr txBox="1">
            <a:spLocks/>
          </p:cNvSpPr>
          <p:nvPr/>
        </p:nvSpPr>
        <p:spPr bwMode="gray">
          <a:xfrm>
            <a:off x="2973807" y="740834"/>
            <a:ext cx="6481763" cy="6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buFont typeface="Arial" charset="0"/>
              <a:defRPr b="1">
                <a:solidFill>
                  <a:schemeClr val="accent2"/>
                </a:solidFill>
                <a:latin typeface="Arial" charset="0"/>
              </a:defRPr>
            </a:lvl1pPr>
            <a:lvl2pPr marL="215900" indent="-215900" eaLnBrk="0" hangingPunct="0">
              <a:lnSpc>
                <a:spcPct val="110000"/>
              </a:lnSpc>
              <a:buClr>
                <a:schemeClr val="accent2"/>
              </a:buClr>
              <a:buSzPct val="80000"/>
              <a:buFont typeface="Arial" charset="0"/>
              <a:buChar char="►"/>
              <a:defRPr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buSzPct val="100000"/>
              <a:buFont typeface="Arial" charset="0"/>
              <a:defRPr sz="1600">
                <a:solidFill>
                  <a:schemeClr val="accent2"/>
                </a:solidFill>
                <a:latin typeface="Arial" charset="0"/>
              </a:defRPr>
            </a:lvl3pPr>
            <a:lvl4pPr marL="358775" indent="-142875" eaLnBrk="0" hangingPunct="0">
              <a:lnSpc>
                <a:spcPct val="110000"/>
              </a:lnSpc>
              <a:buSzPct val="60000"/>
              <a:buFont typeface="Wingdings" pitchFamily="2" charset="2"/>
              <a:buChar char=""/>
              <a:defRPr sz="16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</a:rPr>
              <a:t>Illustrations dans les Landes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D97759-0F80-4487-9877-FA0441C13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2" y="211141"/>
            <a:ext cx="989462" cy="105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0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010124"/>
            <a:ext cx="9259069" cy="5981907"/>
          </a:xfrm>
        </p:spPr>
        <p:txBody>
          <a:bodyPr/>
          <a:lstStyle/>
          <a:p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</a:t>
            </a:r>
            <a:r>
              <a:rPr lang="fr-FR" sz="2000" b="1" dirty="0">
                <a:latin typeface="Trebuchet MS"/>
                <a:cs typeface="Trebuchet MS"/>
              </a:rPr>
              <a:t>difficulté liée à l’adhésion de l’agent 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 </a:t>
            </a: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</a:t>
            </a:r>
            <a:r>
              <a:rPr lang="fr-FR" sz="2000" b="1" dirty="0">
                <a:latin typeface="Trebuchet MS"/>
                <a:cs typeface="Trebuchet MS"/>
              </a:rPr>
              <a:t>difficultés quand intervient trop tard et que l’agent s’est arrêté longtemps, difficulté de reprise même sur un poste autre 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</a:t>
            </a:r>
            <a:r>
              <a:rPr lang="fr-FR" sz="2000" b="1" dirty="0">
                <a:latin typeface="Trebuchet MS"/>
                <a:cs typeface="Trebuchet MS"/>
              </a:rPr>
              <a:t>difficulté quand la santé est trop dégradée et rend tout reclassement impossible 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</a:t>
            </a:r>
            <a:r>
              <a:rPr lang="fr-FR" sz="2000" b="1" dirty="0">
                <a:latin typeface="Trebuchet MS"/>
                <a:cs typeface="Trebuchet MS"/>
              </a:rPr>
              <a:t>difficulté juridique face à un agent qui est en arrêt de mettre en œuvre un bilan de compétences ou une formation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</a:t>
            </a:r>
            <a:r>
              <a:rPr lang="fr-FR" sz="2000" b="1" dirty="0">
                <a:latin typeface="Trebuchet MS"/>
                <a:cs typeface="Trebuchet MS"/>
              </a:rPr>
              <a:t>difficulté de trouver un autre poste disponible immédiatement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8305D-51DC-4EBF-B087-3105CBDE3B30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pic>
        <p:nvPicPr>
          <p:cNvPr id="4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D8C19193-33BD-4299-99AC-39A6D037D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F2889B-1225-4369-8CDF-416534724763}"/>
              </a:ext>
            </a:extLst>
          </p:cNvPr>
          <p:cNvSpPr/>
          <p:nvPr/>
        </p:nvSpPr>
        <p:spPr>
          <a:xfrm>
            <a:off x="3062320" y="411409"/>
            <a:ext cx="7217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Trebuchet MS"/>
                <a:cs typeface="Trebuchet MS"/>
              </a:rPr>
              <a:t>Les limites du reclassement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81740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42242"/>
            <a:ext cx="10481847" cy="6328713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</a:t>
            </a:r>
            <a:r>
              <a:rPr lang="fr-FR" sz="2000" b="1" dirty="0">
                <a:latin typeface="Trebuchet MS"/>
                <a:cs typeface="Trebuchet MS"/>
              </a:rPr>
              <a:t>Nécessité d’anticiper les situations en intervenant : 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- sur les </a:t>
            </a:r>
            <a:r>
              <a:rPr lang="fr-FR" sz="2000" b="1" u="sng" dirty="0">
                <a:latin typeface="Trebuchet MS"/>
                <a:cs typeface="Trebuchet MS"/>
              </a:rPr>
              <a:t>bénéficiaires de l’obligation d’emploi </a:t>
            </a:r>
            <a:r>
              <a:rPr lang="fr-FR" sz="2000" b="1" dirty="0">
                <a:latin typeface="Trebuchet MS"/>
                <a:cs typeface="Trebuchet MS"/>
              </a:rPr>
              <a:t>via la compensation pour leur permettre d’occuper leur poste le plus longtemps possible 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- sur les </a:t>
            </a:r>
            <a:r>
              <a:rPr lang="fr-FR" sz="2000" b="1" u="sng" dirty="0">
                <a:latin typeface="Trebuchet MS"/>
                <a:cs typeface="Trebuchet MS"/>
              </a:rPr>
              <a:t>agents aptes avec restriction </a:t>
            </a:r>
            <a:r>
              <a:rPr lang="fr-FR" sz="2000" b="1" dirty="0">
                <a:latin typeface="Trebuchet MS"/>
                <a:cs typeface="Trebuchet MS"/>
              </a:rPr>
              <a:t>pour éviter la dégradation de leur santé 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- sur les </a:t>
            </a:r>
            <a:r>
              <a:rPr lang="fr-FR" sz="2000" b="1" u="sng" dirty="0">
                <a:latin typeface="Trebuchet MS"/>
                <a:cs typeface="Trebuchet MS"/>
              </a:rPr>
              <a:t>agents dits à risques </a:t>
            </a:r>
            <a:r>
              <a:rPr lang="fr-FR" sz="2000" b="1" dirty="0">
                <a:latin typeface="Trebuchet MS"/>
                <a:cs typeface="Trebuchet MS"/>
              </a:rPr>
              <a:t>: filières exposées, agent revenant d’un arrêt de travail long, agent venant de se déclarer RQTH, agent ayant été victime d’un accident 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</a:t>
            </a:r>
            <a:r>
              <a:rPr lang="fr-FR" sz="2000" b="1" dirty="0">
                <a:latin typeface="Trebuchet MS"/>
                <a:cs typeface="Trebuchet MS"/>
              </a:rPr>
              <a:t>Approche multi dimensionnelle, combinaison de plusieurs actions : 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- solutions techniques : études ergonomiques, les analyses de poste de travail et les aménagements et adaptations de postes l’aménagement du véhicule personnel, l’accessibilité au poste de travail</a:t>
            </a: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- solutions humaines : auxiliaire, formation reconversion et compensation</a:t>
            </a: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- solutions organisationnelles : transport domicile travail, télé travail, </a:t>
            </a:r>
            <a:endParaRPr lang="fr-FR" sz="20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8305D-51DC-4EBF-B087-3105CBDE3B30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4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669ADA79-8685-4EFF-AAFA-B5FD256D7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8A5280-24F3-4F57-A841-D32224D0DCC3}"/>
              </a:ext>
            </a:extLst>
          </p:cNvPr>
          <p:cNvSpPr/>
          <p:nvPr/>
        </p:nvSpPr>
        <p:spPr>
          <a:xfrm>
            <a:off x="1595486" y="274360"/>
            <a:ext cx="10296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rebuchet MS"/>
                <a:cs typeface="Trebuchet MS"/>
              </a:rPr>
              <a:t>Les</a:t>
            </a:r>
            <a:r>
              <a:rPr lang="fr-FR" sz="2400" b="1" dirty="0">
                <a:solidFill>
                  <a:srgbClr val="000000"/>
                </a:solidFill>
                <a:latin typeface="Trebuchet MS"/>
                <a:cs typeface="Trebuchet MS"/>
              </a:rPr>
              <a:t> Nécessité d’une approche en amont </a:t>
            </a:r>
            <a:r>
              <a:rPr lang="fr-FR" sz="2400" b="1" dirty="0">
                <a:latin typeface="Trebuchet MS"/>
                <a:cs typeface="Trebuchet MS"/>
              </a:rPr>
              <a:t>: prévention et compensation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58616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0769" y="351001"/>
            <a:ext cx="8426450" cy="683683"/>
          </a:xfrm>
        </p:spPr>
        <p:txBody>
          <a:bodyPr>
            <a:normAutofit fontScale="90000"/>
          </a:bodyPr>
          <a:lstStyle/>
          <a:p>
            <a:r>
              <a:rPr lang="fr-FR" sz="2400" b="1" u="heavy" dirty="0">
                <a:solidFill>
                  <a:srgbClr val="EB7706"/>
                </a:solidFill>
                <a:uFill>
                  <a:solidFill>
                    <a:srgbClr val="7030A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Financements Nouvelle Aquitaine  plate forme </a:t>
            </a:r>
            <a:r>
              <a:rPr lang="fr-FR" sz="2400" b="1" u="heavy" dirty="0" err="1">
                <a:solidFill>
                  <a:srgbClr val="EB7706"/>
                </a:solidFill>
                <a:uFill>
                  <a:solidFill>
                    <a:srgbClr val="7030A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fiphfp</a:t>
            </a:r>
            <a:r>
              <a:rPr lang="fr-FR" sz="2400" b="1" u="heavy" dirty="0">
                <a:solidFill>
                  <a:srgbClr val="EB7706"/>
                </a:solidFill>
                <a:uFill>
                  <a:solidFill>
                    <a:srgbClr val="7030A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8305D-51DC-4EBF-B087-3105CBDE3B30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576272" y="1403922"/>
          <a:ext cx="8962853" cy="947368"/>
        </p:xfrm>
        <a:graphic>
          <a:graphicData uri="http://schemas.openxmlformats.org/drawingml/2006/table">
            <a:tbl>
              <a:tblPr/>
              <a:tblGrid>
                <a:gridCol w="1125328">
                  <a:extLst>
                    <a:ext uri="{9D8B030D-6E8A-4147-A177-3AD203B41FA5}">
                      <a16:colId xmlns:a16="http://schemas.microsoft.com/office/drawing/2014/main" val="390719075"/>
                    </a:ext>
                  </a:extLst>
                </a:gridCol>
                <a:gridCol w="1326261">
                  <a:extLst>
                    <a:ext uri="{9D8B030D-6E8A-4147-A177-3AD203B41FA5}">
                      <a16:colId xmlns:a16="http://schemas.microsoft.com/office/drawing/2014/main" val="2200444320"/>
                    </a:ext>
                  </a:extLst>
                </a:gridCol>
                <a:gridCol w="1331710">
                  <a:extLst>
                    <a:ext uri="{9D8B030D-6E8A-4147-A177-3AD203B41FA5}">
                      <a16:colId xmlns:a16="http://schemas.microsoft.com/office/drawing/2014/main" val="419305892"/>
                    </a:ext>
                  </a:extLst>
                </a:gridCol>
                <a:gridCol w="1331711">
                  <a:extLst>
                    <a:ext uri="{9D8B030D-6E8A-4147-A177-3AD203B41FA5}">
                      <a16:colId xmlns:a16="http://schemas.microsoft.com/office/drawing/2014/main" val="624498166"/>
                    </a:ext>
                  </a:extLst>
                </a:gridCol>
                <a:gridCol w="1337847">
                  <a:extLst>
                    <a:ext uri="{9D8B030D-6E8A-4147-A177-3AD203B41FA5}">
                      <a16:colId xmlns:a16="http://schemas.microsoft.com/office/drawing/2014/main" val="894271676"/>
                    </a:ext>
                  </a:extLst>
                </a:gridCol>
                <a:gridCol w="1208971">
                  <a:extLst>
                    <a:ext uri="{9D8B030D-6E8A-4147-A177-3AD203B41FA5}">
                      <a16:colId xmlns:a16="http://schemas.microsoft.com/office/drawing/2014/main" val="2231466028"/>
                    </a:ext>
                  </a:extLst>
                </a:gridCol>
                <a:gridCol w="1301025">
                  <a:extLst>
                    <a:ext uri="{9D8B030D-6E8A-4147-A177-3AD203B41FA5}">
                      <a16:colId xmlns:a16="http://schemas.microsoft.com/office/drawing/2014/main" val="806781911"/>
                    </a:ext>
                  </a:extLst>
                </a:gridCol>
              </a:tblGrid>
              <a:tr h="374295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b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559608"/>
                  </a:ext>
                </a:extLst>
              </a:tr>
              <a:tr h="5730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versé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2 065 113 €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2 277 324 €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2 516 909 €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2 897 624 €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1 860 893 €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7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2 419 811 €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932336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54DCD63C-E907-4616-B27F-338CD2702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7" y="351001"/>
            <a:ext cx="911224" cy="1092962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5C8DEDC-4BFB-4987-AB7E-23A9136DD770}"/>
              </a:ext>
            </a:extLst>
          </p:cNvPr>
          <p:cNvGraphicFramePr>
            <a:graphicFrameLocks noGrp="1"/>
          </p:cNvGraphicFramePr>
          <p:nvPr/>
        </p:nvGraphicFramePr>
        <p:xfrm>
          <a:off x="1744930" y="2689489"/>
          <a:ext cx="8524173" cy="3806589"/>
        </p:xfrm>
        <a:graphic>
          <a:graphicData uri="http://schemas.openxmlformats.org/drawingml/2006/table">
            <a:tbl>
              <a:tblPr/>
              <a:tblGrid>
                <a:gridCol w="2381122">
                  <a:extLst>
                    <a:ext uri="{9D8B030D-6E8A-4147-A177-3AD203B41FA5}">
                      <a16:colId xmlns:a16="http://schemas.microsoft.com/office/drawing/2014/main" val="2061024507"/>
                    </a:ext>
                  </a:extLst>
                </a:gridCol>
                <a:gridCol w="2884349">
                  <a:extLst>
                    <a:ext uri="{9D8B030D-6E8A-4147-A177-3AD203B41FA5}">
                      <a16:colId xmlns:a16="http://schemas.microsoft.com/office/drawing/2014/main" val="3304940420"/>
                    </a:ext>
                  </a:extLst>
                </a:gridCol>
                <a:gridCol w="3258702">
                  <a:extLst>
                    <a:ext uri="{9D8B030D-6E8A-4147-A177-3AD203B41FA5}">
                      <a16:colId xmlns:a16="http://schemas.microsoft.com/office/drawing/2014/main" val="1857223143"/>
                    </a:ext>
                  </a:extLst>
                </a:gridCol>
              </a:tblGrid>
              <a:tr h="374295"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b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320519"/>
                  </a:ext>
                </a:extLst>
              </a:tr>
              <a:tr h="5730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 dirty="0">
                          <a:solidFill>
                            <a:srgbClr val="EB7706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FPT en volume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 dirty="0">
                          <a:solidFill>
                            <a:srgbClr val="EB7706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1 515 217 €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 dirty="0">
                          <a:solidFill>
                            <a:srgbClr val="EB7706"/>
                          </a:solidFill>
                          <a:effectLst/>
                          <a:latin typeface="+mj-lt"/>
                        </a:rPr>
                        <a:t>1 987 895 €</a:t>
                      </a:r>
                      <a:endParaRPr lang="fr-FR" sz="1700" b="1" i="0" u="none" strike="noStrike" dirty="0">
                        <a:solidFill>
                          <a:srgbClr val="EB770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75059"/>
                  </a:ext>
                </a:extLst>
              </a:tr>
              <a:tr h="5669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 dirty="0">
                          <a:solidFill>
                            <a:srgbClr val="EB7706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En nb employeurs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i="0" u="none" strike="noStrike" dirty="0">
                          <a:solidFill>
                            <a:srgbClr val="EB7706"/>
                          </a:solidFill>
                          <a:effectLst/>
                          <a:latin typeface="+mj-lt"/>
                        </a:rPr>
                        <a:t>soit 363 employeurs </a:t>
                      </a:r>
                    </a:p>
                    <a:p>
                      <a:pPr algn="ctr" fontAlgn="ctr"/>
                      <a:endParaRPr lang="fr-FR" sz="1700" b="1" i="0" u="none" strike="noStrike" dirty="0">
                        <a:solidFill>
                          <a:srgbClr val="EB770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i="0" u="none" strike="noStrike" dirty="0">
                          <a:solidFill>
                            <a:srgbClr val="EB7706"/>
                          </a:solidFill>
                          <a:effectLst/>
                          <a:latin typeface="+mj-lt"/>
                        </a:rPr>
                        <a:t>soit 495 employeurs </a:t>
                      </a:r>
                    </a:p>
                    <a:p>
                      <a:pPr algn="ctr" rtl="0" fontAlgn="ctr"/>
                      <a:endParaRPr lang="fr-FR" sz="1700" b="1" i="0" u="none" strike="noStrike" dirty="0">
                        <a:solidFill>
                          <a:srgbClr val="EB7706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687806"/>
                  </a:ext>
                </a:extLst>
              </a:tr>
              <a:tr h="5730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 dirty="0">
                          <a:solidFill>
                            <a:srgbClr val="86A22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FPH en volume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 dirty="0">
                          <a:solidFill>
                            <a:srgbClr val="9BBB59"/>
                          </a:solidFill>
                          <a:effectLst/>
                          <a:latin typeface="+mj-lt"/>
                        </a:rPr>
                        <a:t>246 210 € </a:t>
                      </a:r>
                      <a:endParaRPr lang="fr-FR" sz="1700" b="1" i="0" u="none" strike="noStrike" dirty="0">
                        <a:solidFill>
                          <a:srgbClr val="86A224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i="0" u="none" strike="noStrike" dirty="0"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342 500 €</a:t>
                      </a:r>
                    </a:p>
                    <a:p>
                      <a:pPr algn="ctr" rtl="0" fontAlgn="ctr"/>
                      <a:endParaRPr lang="fr-FR" sz="17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34673"/>
                  </a:ext>
                </a:extLst>
              </a:tr>
              <a:tr h="5730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 dirty="0">
                          <a:solidFill>
                            <a:srgbClr val="86A22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En nb employeurs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i="0" u="none" strike="noStrike" dirty="0">
                          <a:solidFill>
                            <a:srgbClr val="9BBB59"/>
                          </a:solidFill>
                          <a:effectLst/>
                          <a:latin typeface="+mj-lt"/>
                        </a:rPr>
                        <a:t>soit 36 employeurs</a:t>
                      </a:r>
                    </a:p>
                    <a:p>
                      <a:pPr algn="ctr" fontAlgn="ctr"/>
                      <a:endParaRPr lang="fr-FR" sz="1700" b="1" i="0" u="none" strike="noStrike" dirty="0">
                        <a:solidFill>
                          <a:srgbClr val="86A224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700" b="1" i="0" u="none" strike="noStrike" dirty="0"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soit 53 employeurs </a:t>
                      </a:r>
                      <a:endParaRPr lang="fr-FR" sz="1700" b="1" i="0" u="none" strike="noStrike" dirty="0">
                        <a:solidFill>
                          <a:srgbClr val="9BBB59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463319"/>
                  </a:ext>
                </a:extLst>
              </a:tr>
              <a:tr h="5730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FPE en volume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99 466 € </a:t>
                      </a:r>
                      <a:endParaRPr lang="fr-FR" sz="1700" b="1" i="0" u="none" strike="noStrike" dirty="0">
                        <a:solidFill>
                          <a:srgbClr val="EB770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fr-FR" sz="17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7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89 414 €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486891"/>
                  </a:ext>
                </a:extLst>
              </a:tr>
              <a:tr h="5730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7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En nb employeurs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soit 17 employeurs </a:t>
                      </a:r>
                    </a:p>
                    <a:p>
                      <a:pPr algn="ctr" fontAlgn="ctr"/>
                      <a:endParaRPr lang="fr-FR" sz="17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soit 8 employeurs </a:t>
                      </a:r>
                      <a:endParaRPr lang="fr-FR" sz="1700" b="1" i="0" u="none" strike="noStrike" dirty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09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625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4986FD-58CA-4D44-A80B-09CBD0103266}"/>
              </a:ext>
            </a:extLst>
          </p:cNvPr>
          <p:cNvSpPr/>
          <p:nvPr/>
        </p:nvSpPr>
        <p:spPr>
          <a:xfrm>
            <a:off x="588121" y="429303"/>
            <a:ext cx="10808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latin typeface="Trebuchet MS" panose="020B0603020202020204" pitchFamily="34" charset="0"/>
              </a:rPr>
              <a:t>Conclusion</a:t>
            </a:r>
            <a:r>
              <a:rPr lang="fr-FR" b="1" dirty="0">
                <a:latin typeface="Trebuchet MS" panose="020B0603020202020204" pitchFamily="34" charset="0"/>
              </a:rPr>
              <a:t> : nécessité une nouvelle approche des RH avec de l’</a:t>
            </a:r>
            <a:r>
              <a:rPr lang="fr-FR" b="1" u="sng" dirty="0">
                <a:latin typeface="Trebuchet MS" panose="020B0603020202020204" pitchFamily="34" charset="0"/>
              </a:rPr>
              <a:t>anticipation</a:t>
            </a:r>
            <a:r>
              <a:rPr lang="fr-FR" b="1" dirty="0">
                <a:latin typeface="Trebuchet MS" panose="020B0603020202020204" pitchFamily="34" charset="0"/>
              </a:rPr>
              <a:t> et une gestion prévisionnelle de la santé </a:t>
            </a:r>
            <a:br>
              <a:rPr lang="fr-FR" dirty="0">
                <a:latin typeface="Trebuchet MS" panose="020B0603020202020204" pitchFamily="34" charset="0"/>
              </a:rPr>
            </a:b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37ABB0-C33B-4329-B172-3C9E0A3089FD}"/>
              </a:ext>
            </a:extLst>
          </p:cNvPr>
          <p:cNvSpPr/>
          <p:nvPr/>
        </p:nvSpPr>
        <p:spPr>
          <a:xfrm>
            <a:off x="588121" y="2080133"/>
            <a:ext cx="109175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latin typeface="Trebuchet MS" panose="020B0603020202020204" pitchFamily="34" charset="0"/>
              </a:rPr>
              <a:t>Actions à mettre en œuvre : </a:t>
            </a:r>
            <a:br>
              <a:rPr lang="fr-FR" b="1" u="sng" dirty="0">
                <a:latin typeface="Trebuchet MS" panose="020B0603020202020204" pitchFamily="34" charset="0"/>
              </a:rPr>
            </a:br>
            <a:br>
              <a:rPr lang="fr-FR" b="1" dirty="0">
                <a:latin typeface="Trebuchet MS" panose="020B0603020202020204" pitchFamily="34" charset="0"/>
              </a:rPr>
            </a:br>
            <a:r>
              <a:rPr lang="fr-FR" b="1" dirty="0">
                <a:latin typeface="Trebuchet MS" panose="020B0603020202020204" pitchFamily="34" charset="0"/>
              </a:rPr>
              <a:t>- identifier les métiers avec de la pénibilité </a:t>
            </a:r>
            <a:br>
              <a:rPr lang="fr-FR" b="1" dirty="0">
                <a:latin typeface="Trebuchet MS" panose="020B0603020202020204" pitchFamily="34" charset="0"/>
              </a:rPr>
            </a:br>
            <a:br>
              <a:rPr lang="fr-FR" b="1" dirty="0">
                <a:latin typeface="Trebuchet MS" panose="020B0603020202020204" pitchFamily="34" charset="0"/>
              </a:rPr>
            </a:br>
            <a:r>
              <a:rPr lang="fr-FR" b="1" dirty="0">
                <a:latin typeface="Trebuchet MS" panose="020B0603020202020204" pitchFamily="34" charset="0"/>
              </a:rPr>
              <a:t>- identifier les agents susceptibles d’être concernés par un pb de santé au travail </a:t>
            </a:r>
            <a:br>
              <a:rPr lang="fr-FR" b="1" dirty="0">
                <a:latin typeface="Trebuchet MS" panose="020B0603020202020204" pitchFamily="34" charset="0"/>
              </a:rPr>
            </a:br>
            <a:r>
              <a:rPr lang="fr-FR" b="1" dirty="0">
                <a:latin typeface="Trebuchet MS" panose="020B0603020202020204" pitchFamily="34" charset="0"/>
              </a:rPr>
              <a:t>Indicateurs : nombre de jours d’arrêts par agent, suivi des agents après accidents de travail</a:t>
            </a:r>
            <a:br>
              <a:rPr lang="fr-FR" b="1" dirty="0">
                <a:latin typeface="Trebuchet MS" panose="020B0603020202020204" pitchFamily="34" charset="0"/>
              </a:rPr>
            </a:br>
            <a:br>
              <a:rPr lang="fr-FR" b="1" dirty="0">
                <a:latin typeface="Trebuchet MS" panose="020B0603020202020204" pitchFamily="34" charset="0"/>
              </a:rPr>
            </a:br>
            <a:r>
              <a:rPr lang="fr-FR" b="1" dirty="0">
                <a:latin typeface="Trebuchet MS" panose="020B0603020202020204" pitchFamily="34" charset="0"/>
              </a:rPr>
              <a:t>- faire évoluer les compétences en favorisant la formation des agents sur de nouveaux postes </a:t>
            </a:r>
            <a:br>
              <a:rPr lang="fr-FR" b="1" dirty="0">
                <a:latin typeface="Trebuchet MS" panose="020B0603020202020204" pitchFamily="34" charset="0"/>
              </a:rPr>
            </a:br>
            <a:br>
              <a:rPr lang="fr-FR" b="1" dirty="0">
                <a:latin typeface="Trebuchet MS" panose="020B0603020202020204" pitchFamily="34" charset="0"/>
              </a:rPr>
            </a:br>
            <a:r>
              <a:rPr lang="fr-FR" b="1" dirty="0">
                <a:latin typeface="Trebuchet MS" panose="020B0603020202020204" pitchFamily="34" charset="0"/>
              </a:rPr>
              <a:t>- identifier les gisements de postes prévisionnels :  soit du fait des départs à la retraite envisagés , soit du fait de « morceaux d’emplois » dans plusieurs services ( pour créer un poste entier) avec idée des parcours, des postes tremplin, des périodes d’essai tutorées </a:t>
            </a:r>
            <a:br>
              <a:rPr lang="fr-FR" sz="2000" dirty="0">
                <a:latin typeface="Trebuchet MS" panose="020B0603020202020204" pitchFamily="34" charset="0"/>
              </a:rPr>
            </a:br>
            <a:r>
              <a:rPr lang="fr-FR" dirty="0"/>
              <a:t> 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5676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7895" y="1519218"/>
            <a:ext cx="8108127" cy="2530548"/>
          </a:xfrm>
        </p:spPr>
        <p:txBody>
          <a:bodyPr>
            <a:normAutofit/>
          </a:bodyPr>
          <a:lstStyle/>
          <a:p>
            <a:r>
              <a:rPr lang="fr-FR" sz="3200" b="1" kern="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s’investir sur le champs du recrutement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46270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390" y="531115"/>
            <a:ext cx="9385538" cy="5527362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Trebuchet MS"/>
                <a:cs typeface="Trebuchet MS"/>
              </a:rPr>
              <a:t>Pourquoi recruter une personne en situation de handicap ? 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B</a:t>
            </a:r>
            <a:r>
              <a:rPr lang="fr-FR" sz="2000" b="1" dirty="0">
                <a:latin typeface="Trebuchet MS"/>
                <a:cs typeface="Trebuchet MS"/>
              </a:rPr>
              <a:t>esoin de compétences (remplacement départ en retraite mais aussi besoin de compétences nouvelles) 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A</a:t>
            </a:r>
            <a:r>
              <a:rPr lang="fr-FR" sz="2000" b="1" dirty="0">
                <a:latin typeface="Trebuchet MS"/>
                <a:cs typeface="Trebuchet MS"/>
              </a:rPr>
              <a:t>nticipation des départs en retraite en général des départs en retraite des BOE en particulier, organiser des périodes de « tuilage »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R</a:t>
            </a:r>
            <a:r>
              <a:rPr lang="fr-FR" sz="2000" b="1" dirty="0">
                <a:latin typeface="Trebuchet MS"/>
                <a:cs typeface="Trebuchet MS"/>
              </a:rPr>
              <a:t>ôle de mission d’intérêt général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R</a:t>
            </a:r>
            <a:r>
              <a:rPr lang="fr-FR" sz="2000" b="1" dirty="0">
                <a:latin typeface="Trebuchet MS"/>
                <a:cs typeface="Trebuchet MS"/>
              </a:rPr>
              <a:t>enforcement du climat social entre agents, diminution absences, amélioration technique 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Intérêt financier dans un contexte budgétaire tendu (apprentissage) 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8305D-51DC-4EBF-B087-3105CBDE3B30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5CA59F-20C8-4D13-9611-3F8A470CC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9" y="299901"/>
            <a:ext cx="736916" cy="7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0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A24E802-4DAD-4121-B989-E8D84C8960C4}" type="datetime1">
              <a:rPr lang="fr-FR" smtClean="0"/>
              <a:pPr>
                <a:defRPr/>
              </a:pPr>
              <a:t>18/11/2019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4631CB-10BB-422A-A8DC-9D267CD85935}" type="slidenum">
              <a:rPr lang="fr-FR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524001" y="3059389"/>
            <a:ext cx="63338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L'aggravation du nombre de demandeurs d'emploi en situation de handicap</a:t>
            </a: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x 2,3 (136 %) depuis 2007 (76 % pour le reste de la population)</a:t>
            </a:r>
            <a:endParaRPr lang="fr-FR" dirty="0"/>
          </a:p>
          <a:p>
            <a:pPr algn="ctr"/>
            <a:r>
              <a:rPr lang="fr-FR" dirty="0"/>
              <a:t>(</a:t>
            </a:r>
            <a:r>
              <a:rPr lang="fr-FR" b="1" dirty="0"/>
              <a:t>durée moyenne de chômage = </a:t>
            </a:r>
            <a:r>
              <a:rPr lang="fr-FR" b="1" u="sng" dirty="0"/>
              <a:t>799 jours</a:t>
            </a:r>
            <a:r>
              <a:rPr lang="fr-FR" b="1" dirty="0"/>
              <a:t>, soit 200 de plus que pour les autres demandeurs d’emploi</a:t>
            </a:r>
            <a:r>
              <a:rPr lang="fr-FR" dirty="0"/>
              <a:t>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42040" y="1201285"/>
            <a:ext cx="4782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19 % </a:t>
            </a:r>
            <a:r>
              <a:rPr lang="fr-FR" sz="2400" b="1" dirty="0"/>
              <a:t>des personnes en situation de handicap en capacité de travailler sont au chômage 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16180" y="4342414"/>
            <a:ext cx="28083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750" dirty="0"/>
              <a:t>Source : </a:t>
            </a:r>
            <a:r>
              <a:rPr lang="fr-FR" sz="750" dirty="0" err="1"/>
              <a:t>Agefiph</a:t>
            </a:r>
            <a:r>
              <a:rPr lang="fr-FR" sz="750" dirty="0"/>
              <a:t>  </a:t>
            </a:r>
            <a:r>
              <a:rPr lang="fr-FR" sz="750" i="1" dirty="0"/>
              <a:t>« Tableau de bord national - Emploi et chômage des personnes handicapées »</a:t>
            </a:r>
            <a:r>
              <a:rPr lang="fr-FR" sz="750" dirty="0"/>
              <a:t>. Fin mars 2016</a:t>
            </a:r>
          </a:p>
        </p:txBody>
      </p:sp>
      <p:pic>
        <p:nvPicPr>
          <p:cNvPr id="6148" name="Picture 4" descr="http://www.contrepoints.org/wp-content/uploads/2013/07/ch%C3%B4mage-suisse.jpg"/>
          <p:cNvPicPr>
            <a:picLocks noChangeAspect="1" noChangeArrowheads="1"/>
          </p:cNvPicPr>
          <p:nvPr/>
        </p:nvPicPr>
        <p:blipFill>
          <a:blip r:embed="rId3" cstate="print"/>
          <a:srcRect b="29675"/>
          <a:stretch>
            <a:fillRect/>
          </a:stretch>
        </p:blipFill>
        <p:spPr bwMode="auto">
          <a:xfrm>
            <a:off x="2087451" y="1247590"/>
            <a:ext cx="3123861" cy="1238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1716190" y="5413107"/>
            <a:ext cx="5949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</a:t>
            </a:r>
            <a:r>
              <a:rPr lang="fr-FR" dirty="0"/>
              <a:t>Le handicap est le </a:t>
            </a:r>
            <a:r>
              <a:rPr lang="fr-FR" b="1" dirty="0">
                <a:solidFill>
                  <a:srgbClr val="C00000"/>
                </a:solidFill>
              </a:rPr>
              <a:t>premier motif de saisine </a:t>
            </a:r>
            <a:r>
              <a:rPr lang="fr-FR" dirty="0"/>
              <a:t>auprès du Défenseur Des Droits (</a:t>
            </a:r>
            <a:r>
              <a:rPr lang="fr-FR" b="1" dirty="0"/>
              <a:t>21,1%</a:t>
            </a:r>
            <a:r>
              <a:rPr lang="fr-FR" dirty="0"/>
              <a:t> en 2015).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35712" y="6206326"/>
            <a:ext cx="28083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750" dirty="0"/>
              <a:t>Source : Jacques Toubon – Défenseur Des Droits</a:t>
            </a:r>
          </a:p>
          <a:p>
            <a:pPr algn="r"/>
            <a:r>
              <a:rPr lang="fr-FR" sz="750" dirty="0"/>
              <a:t>Interview « France Handicap Info - 2016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8090" y="179870"/>
            <a:ext cx="4459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Trebuchet MS"/>
                <a:cs typeface="Trebuchet MS"/>
              </a:rPr>
              <a:t>L’insertion dans l’emploi </a:t>
            </a:r>
            <a:endParaRPr lang="fr-FR" sz="28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D31005-2932-47F1-B3A2-73C1EBA9FA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" y="35277"/>
            <a:ext cx="982554" cy="10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6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73058" y="311640"/>
            <a:ext cx="4772211" cy="547005"/>
          </a:xfrm>
        </p:spPr>
        <p:txBody>
          <a:bodyPr>
            <a:noAutofit/>
          </a:bodyPr>
          <a:lstStyle/>
          <a:p>
            <a:pPr lvl="2" algn="l" defTabSz="457200" rtl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altLang="fr-FR" sz="2500" kern="1200" dirty="0">
                <a:solidFill>
                  <a:srgbClr val="901E74"/>
                </a:solidFill>
                <a:latin typeface="Helvetica" charset="0"/>
                <a:ea typeface="+mj-ea"/>
                <a:cs typeface="B Lubalin Graph Demi"/>
              </a:rPr>
              <a:t>Loi du 11 février 2005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467923" y="1014762"/>
            <a:ext cx="5965901" cy="5631365"/>
          </a:xfrm>
        </p:spPr>
        <p:txBody>
          <a:bodyPr/>
          <a:lstStyle/>
          <a:p>
            <a:pPr marL="0" lvl="2" indent="0">
              <a:buNone/>
            </a:pPr>
            <a:r>
              <a:rPr lang="fr-FR" altLang="fr-FR" sz="1600" b="1" u="sng" dirty="0">
                <a:latin typeface="Trebuchet MS" panose="020B0603020202020204" pitchFamily="34" charset="0"/>
                <a:cs typeface="Arial" charset="0"/>
              </a:rPr>
              <a:t>L’article 2 </a:t>
            </a:r>
            <a:r>
              <a:rPr lang="fr-FR" altLang="fr-FR" sz="1600" dirty="0">
                <a:latin typeface="Trebuchet MS" panose="020B0603020202020204" pitchFamily="34" charset="0"/>
                <a:cs typeface="B Lubalin Graph Demi"/>
              </a:rPr>
              <a:t>définit la notion de « handicap »</a:t>
            </a:r>
            <a:r>
              <a:rPr lang="fr-FR" altLang="fr-FR" sz="1600" b="1" dirty="0">
                <a:solidFill>
                  <a:srgbClr val="FF0000"/>
                </a:solidFill>
                <a:latin typeface="Trebuchet MS" panose="020B0603020202020204" pitchFamily="34" charset="0"/>
                <a:cs typeface="B Lubalin Graph Demi"/>
              </a:rPr>
              <a:t> </a:t>
            </a:r>
            <a:r>
              <a:rPr lang="fr-FR" altLang="fr-FR" sz="1600" b="1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: </a:t>
            </a: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charset="0"/>
              </a:rPr>
              <a:t>«Constitue un handicap, au sens de la présente loi, toute </a:t>
            </a:r>
            <a:r>
              <a:rPr lang="fr-FR" alt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charset="0"/>
              </a:rPr>
              <a:t>limitation d’activité</a:t>
            </a: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charset="0"/>
              </a:rPr>
              <a:t> ou restriction de participation à la vie en société subie dans son environnement par une personne en raison d’une altération substantielle, </a:t>
            </a:r>
            <a:r>
              <a:rPr lang="fr-FR" alt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charset="0"/>
              </a:rPr>
              <a:t>durable ou définitive </a:t>
            </a: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charset="0"/>
              </a:rPr>
              <a:t>d’une ou plusieurs fonctions </a:t>
            </a:r>
            <a:r>
              <a:rPr lang="fr-FR" altLang="fr-F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charset="0"/>
              </a:rPr>
              <a:t>physiques, sensorielles, mentales, cognitives ou psychiques, d’un polyhandicap ou d’un trouble de santé invalidant.»</a:t>
            </a:r>
          </a:p>
          <a:p>
            <a:pPr marL="0" lvl="2" indent="0">
              <a:buNone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Arial" charset="0"/>
            </a:endParaRPr>
          </a:p>
          <a:p>
            <a:pPr marL="0" lvl="2" indent="0"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fr-FR" altLang="fr-FR" sz="1600" b="1" u="sng" dirty="0">
                <a:latin typeface="Trebuchet MS" panose="020B0603020202020204" pitchFamily="34" charset="0"/>
                <a:cs typeface="Arial" charset="0"/>
              </a:rPr>
              <a:t>L’article 11 </a:t>
            </a: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charset="0"/>
              </a:rPr>
              <a:t>instaure un véritable </a:t>
            </a:r>
            <a:r>
              <a:rPr lang="fr-FR" alt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charset="0"/>
              </a:rPr>
              <a:t>droit à compensation </a:t>
            </a: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charset="0"/>
              </a:rPr>
              <a:t>qui permet la prise en charge par la collectivité des dépenses liées au handicap. «La personne handicapée a droit à la compensation des conséquences de son handicap quels que soient l’origine et la nature de sa déficience, son âge ou son mode vie.»</a:t>
            </a:r>
          </a:p>
          <a:p>
            <a:pPr marL="0" lvl="2" indent="0"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Arial" charset="0"/>
            </a:endParaRPr>
          </a:p>
          <a:p>
            <a:pPr marL="0" lvl="2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fr-FR" altLang="fr-FR" sz="1600" b="1" u="sng" dirty="0">
                <a:latin typeface="Trebuchet MS" panose="020B0603020202020204" pitchFamily="34" charset="0"/>
                <a:cs typeface="Arial" charset="0"/>
              </a:rPr>
              <a:t>L’article 36 crée</a:t>
            </a:r>
            <a:r>
              <a:rPr lang="fr-FR" alt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charset="0"/>
              </a:rPr>
              <a:t>, à compter du 1er janvier 2006, le Fonds pour l’insertion des personnes handicapées dans la fonction publique (FIPHFP), géré par un établissement public placé sous la tutelle de l’État</a:t>
            </a:r>
          </a:p>
          <a:p>
            <a:pPr marL="0" lvl="2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fr-FR" alt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charset="0"/>
              </a:rPr>
              <a:t>Mise en œuvre d’une contribution pour le secteur public</a:t>
            </a:r>
          </a:p>
          <a:p>
            <a:pPr marL="0" lvl="2" indent="0">
              <a:buNone/>
            </a:pPr>
            <a:endParaRPr lang="fr-FR" altLang="fr-FR" sz="1800" i="1" dirty="0">
              <a:solidFill>
                <a:schemeClr val="tx1">
                  <a:lumMod val="75000"/>
                  <a:lumOff val="25000"/>
                </a:schemeClr>
              </a:solidFill>
              <a:latin typeface="Gotham Bold"/>
              <a:cs typeface="Arial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F31815-FCF8-CF48-BD4B-7C0F13A3542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53568" y="4537875"/>
            <a:ext cx="1982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Gotham Book"/>
              </a:rPr>
              <a:t>Création du FIPHFP</a:t>
            </a:r>
          </a:p>
        </p:txBody>
      </p:sp>
      <p:pic>
        <p:nvPicPr>
          <p:cNvPr id="6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2D67CFEE-BF10-4A32-B710-CA22478C3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8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2174" y="1491268"/>
            <a:ext cx="9696323" cy="4545241"/>
          </a:xfrm>
        </p:spPr>
        <p:txBody>
          <a:bodyPr>
            <a:normAutofit fontScale="90000"/>
          </a:bodyPr>
          <a:lstStyle/>
          <a:p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700" b="1" dirty="0">
                <a:latin typeface="Trebuchet MS"/>
                <a:cs typeface="Trebuchet MS"/>
                <a:sym typeface="Wingdings" panose="05000000000000000000" pitchFamily="2" charset="2"/>
              </a:rPr>
              <a:t></a:t>
            </a: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 </a:t>
            </a:r>
            <a:r>
              <a:rPr lang="fr-FR" sz="2000" b="1" dirty="0">
                <a:latin typeface="Trebuchet MS"/>
                <a:cs typeface="Trebuchet MS"/>
              </a:rPr>
              <a:t>un bon recrutement donc un bon </a:t>
            </a:r>
            <a:r>
              <a:rPr lang="fr-FR" sz="2000" b="1" dirty="0" err="1">
                <a:latin typeface="Trebuchet MS"/>
                <a:cs typeface="Trebuchet MS"/>
              </a:rPr>
              <a:t>sourcing</a:t>
            </a:r>
            <a:r>
              <a:rPr lang="fr-FR" sz="2000" b="1" dirty="0">
                <a:latin typeface="Trebuchet MS"/>
                <a:cs typeface="Trebuchet MS"/>
              </a:rPr>
              <a:t> </a:t>
            </a: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- cap emploi mais aussi </a:t>
            </a: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- centres de formation, universités, CRP, secteur médico social </a:t>
            </a: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- forum</a:t>
            </a: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- stages, immersions, </a:t>
            </a:r>
            <a:r>
              <a:rPr lang="fr-FR" sz="2000" b="1" dirty="0" err="1">
                <a:latin typeface="Trebuchet MS"/>
                <a:cs typeface="Trebuchet MS"/>
              </a:rPr>
              <a:t>Duoday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700" b="1" dirty="0">
                <a:latin typeface="Trebuchet MS"/>
                <a:cs typeface="Trebuchet MS"/>
                <a:sym typeface="Wingdings" panose="05000000000000000000" pitchFamily="2" charset="2"/>
              </a:rPr>
              <a:t></a:t>
            </a: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 </a:t>
            </a:r>
            <a:r>
              <a:rPr lang="fr-FR" sz="2000" b="1" dirty="0">
                <a:latin typeface="Trebuchet MS"/>
                <a:cs typeface="Trebuchet MS"/>
              </a:rPr>
              <a:t>une sensibilisation et une préparation de l’équipe en amont en lien avec la personne </a:t>
            </a: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 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700" b="1" dirty="0">
                <a:latin typeface="Trebuchet MS"/>
                <a:cs typeface="Trebuchet MS"/>
                <a:sym typeface="Wingdings" panose="05000000000000000000" pitchFamily="2" charset="2"/>
              </a:rPr>
              <a:t></a:t>
            </a: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 </a:t>
            </a:r>
            <a:r>
              <a:rPr lang="fr-FR" sz="2000" b="1" dirty="0">
                <a:latin typeface="Trebuchet MS"/>
                <a:cs typeface="Trebuchet MS"/>
              </a:rPr>
              <a:t>une adaptation du poste aux contraintes de la personne si besoin : adaptation juste et expliquée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 </a:t>
            </a:r>
            <a:r>
              <a:rPr lang="fr-FR" sz="2000" b="1" dirty="0">
                <a:latin typeface="Trebuchet MS"/>
                <a:cs typeface="Trebuchet MS"/>
              </a:rPr>
              <a:t>le recours à un accompagnement extérieur spécifique sur certaines situations </a:t>
            </a: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000" b="1" dirty="0">
                <a:latin typeface="Trebuchet MS"/>
                <a:cs typeface="Trebuchet MS"/>
              </a:rPr>
              <a:t>(dispositif emploi accompagné)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r>
              <a:rPr lang="fr-FR" sz="2700" b="1" dirty="0">
                <a:latin typeface="Trebuchet MS"/>
                <a:cs typeface="Trebuchet MS"/>
                <a:sym typeface="Wingdings" panose="05000000000000000000" pitchFamily="2" charset="2"/>
              </a:rPr>
              <a:t></a:t>
            </a:r>
            <a:r>
              <a:rPr lang="fr-FR" sz="2000" b="1" dirty="0">
                <a:latin typeface="Trebuchet MS"/>
                <a:cs typeface="Trebuchet MS"/>
                <a:sym typeface="Wingdings" panose="05000000000000000000" pitchFamily="2" charset="2"/>
              </a:rPr>
              <a:t> </a:t>
            </a:r>
            <a:r>
              <a:rPr lang="fr-FR" sz="2000" b="1" dirty="0">
                <a:latin typeface="Trebuchet MS"/>
                <a:cs typeface="Trebuchet MS"/>
              </a:rPr>
              <a:t>pour l’apprentissage : rôle clé du maitre d’apprentissage</a:t>
            </a: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br>
              <a:rPr lang="fr-FR" sz="2000" b="1" dirty="0">
                <a:latin typeface="Trebuchet MS"/>
                <a:cs typeface="Trebuchet MS"/>
              </a:rPr>
            </a:b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8305D-51DC-4EBF-B087-3105CBDE3B3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5CA59F-20C8-4D13-9611-3F8A470CC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4" y="364394"/>
            <a:ext cx="736916" cy="7889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CD045F-19B8-4B28-ACD6-A261C03BEA67}"/>
              </a:ext>
            </a:extLst>
          </p:cNvPr>
          <p:cNvSpPr/>
          <p:nvPr/>
        </p:nvSpPr>
        <p:spPr>
          <a:xfrm>
            <a:off x="3209541" y="415896"/>
            <a:ext cx="46089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000000"/>
                </a:solidFill>
                <a:latin typeface="Trebuchet MS"/>
                <a:cs typeface="Trebuchet MS"/>
              </a:rPr>
              <a:t>Les clés d’un recrutement réussi 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876354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36" y="18210"/>
            <a:ext cx="10619527" cy="6821579"/>
          </a:xfrm>
          <a:prstGeom prst="rect">
            <a:avLst/>
          </a:prstGeom>
        </p:spPr>
      </p:pic>
      <p:pic>
        <p:nvPicPr>
          <p:cNvPr id="3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8D4728FA-AC80-41E6-941F-40B0560D9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8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2058" y="500984"/>
            <a:ext cx="7760596" cy="601522"/>
          </a:xfrm>
        </p:spPr>
        <p:txBody>
          <a:bodyPr>
            <a:normAutofit fontScale="90000"/>
          </a:bodyPr>
          <a:lstStyle/>
          <a:p>
            <a:br>
              <a:rPr lang="fr-FR" sz="1800" b="1" dirty="0">
                <a:solidFill>
                  <a:srgbClr val="000000"/>
                </a:solidFill>
                <a:latin typeface="Trebuchet MS"/>
                <a:cs typeface="Trebuchet MS"/>
              </a:rPr>
            </a:br>
            <a:r>
              <a:rPr lang="fr-FR" sz="2000" b="1" dirty="0">
                <a:solidFill>
                  <a:srgbClr val="000000"/>
                </a:solidFill>
                <a:latin typeface="Trebuchet MS"/>
                <a:cs typeface="Trebuchet MS"/>
              </a:rPr>
              <a:t>Prises en charge FIPHFP contrat d’apprentissage travailleur handicapé</a:t>
            </a:r>
            <a:br>
              <a:rPr lang="fr-FR" sz="2000" dirty="0">
                <a:latin typeface="Trebuchet MS"/>
                <a:cs typeface="Trebuchet MS"/>
              </a:rPr>
            </a:b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8305D-51DC-4EBF-B087-3105CBDE3B30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58929" y="1657607"/>
            <a:ext cx="10226854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u="sng" dirty="0">
                <a:latin typeface="Trebuchet MS"/>
                <a:cs typeface="Trebuchet MS"/>
              </a:rPr>
              <a:t>Idées fausses sur le contrat d’apprentissage : </a:t>
            </a:r>
          </a:p>
          <a:p>
            <a:pPr marL="128588" indent="-128588" algn="just">
              <a:buFontTx/>
              <a:buChar char="-"/>
            </a:pPr>
            <a:r>
              <a:rPr lang="fr-FR" b="1" dirty="0">
                <a:latin typeface="Trebuchet MS"/>
                <a:cs typeface="Trebuchet MS"/>
              </a:rPr>
              <a:t>Moins de 25 ans OR pour le travailleur handicapé pas de plafond d’âge</a:t>
            </a:r>
          </a:p>
          <a:p>
            <a:pPr marL="128588" indent="-128588" algn="just">
              <a:buFontTx/>
              <a:buChar char="-"/>
            </a:pPr>
            <a:r>
              <a:rPr lang="fr-FR" b="1" dirty="0">
                <a:latin typeface="Trebuchet MS"/>
                <a:cs typeface="Trebuchet MS"/>
              </a:rPr>
              <a:t>Niveau 5 CAP BEP OR possibilité bac +3 et + en apprentissage (ex : licence pro métiers de la territoriale à Université de Bordeaux)</a:t>
            </a:r>
          </a:p>
          <a:p>
            <a:pPr algn="just"/>
            <a:endParaRPr lang="fr-FR" sz="1500" b="1" dirty="0">
              <a:latin typeface="Trebuchet MS"/>
              <a:cs typeface="Trebuchet MS"/>
            </a:endParaRPr>
          </a:p>
          <a:p>
            <a:pPr algn="just"/>
            <a:r>
              <a:rPr lang="fr-FR" b="1" u="sng" dirty="0">
                <a:latin typeface="Trebuchet MS"/>
                <a:cs typeface="Trebuchet MS"/>
              </a:rPr>
              <a:t>Contrat fortement soutenu par le FIPHFP</a:t>
            </a:r>
            <a:r>
              <a:rPr lang="fr-FR" b="1" dirty="0">
                <a:latin typeface="Trebuchet MS"/>
                <a:cs typeface="Trebuchet MS"/>
              </a:rPr>
              <a:t> * : </a:t>
            </a:r>
          </a:p>
          <a:p>
            <a:pPr marL="257175" indent="-257175" algn="just">
              <a:buFontTx/>
              <a:buChar char="-"/>
            </a:pPr>
            <a:r>
              <a:rPr lang="fr-FR" b="1" dirty="0">
                <a:latin typeface="Trebuchet MS"/>
                <a:cs typeface="Trebuchet MS"/>
              </a:rPr>
              <a:t>Prise en charge de 80% salaires et charges patronales</a:t>
            </a:r>
          </a:p>
          <a:p>
            <a:pPr marL="257175" indent="-257175" algn="just">
              <a:buFontTx/>
              <a:buChar char="-"/>
            </a:pPr>
            <a:r>
              <a:rPr lang="fr-FR" b="1" dirty="0">
                <a:latin typeface="Trebuchet MS"/>
                <a:cs typeface="Trebuchet MS"/>
              </a:rPr>
              <a:t>Prise en charge du temps passé par le tuteur </a:t>
            </a:r>
          </a:p>
          <a:p>
            <a:pPr marL="257175" indent="-257175" algn="just">
              <a:buFontTx/>
              <a:buChar char="-"/>
            </a:pPr>
            <a:r>
              <a:rPr lang="fr-FR" b="1" dirty="0">
                <a:latin typeface="Trebuchet MS"/>
                <a:cs typeface="Trebuchet MS"/>
              </a:rPr>
              <a:t>Prise en charge des frais de formation et surcouts pédagogiques, aide humaine, </a:t>
            </a:r>
            <a:r>
              <a:rPr lang="fr-FR" b="1" dirty="0" err="1">
                <a:latin typeface="Trebuchet MS"/>
                <a:cs typeface="Trebuchet MS"/>
              </a:rPr>
              <a:t>ingenierie</a:t>
            </a:r>
            <a:r>
              <a:rPr lang="fr-FR" b="1" dirty="0">
                <a:latin typeface="Trebuchet MS"/>
                <a:cs typeface="Trebuchet MS"/>
              </a:rPr>
              <a:t> spécifique, adaptation des supports..) dans la limite de 10 000 euros par an</a:t>
            </a:r>
          </a:p>
          <a:p>
            <a:pPr marL="257175" indent="-257175" algn="just">
              <a:buFontTx/>
              <a:buChar char="-"/>
            </a:pPr>
            <a:r>
              <a:rPr lang="fr-FR" b="1" dirty="0">
                <a:latin typeface="Trebuchet MS"/>
                <a:cs typeface="Trebuchet MS"/>
              </a:rPr>
              <a:t>Prise en charge de l’aménagement technique chez l’employeur et au CFA  </a:t>
            </a:r>
          </a:p>
          <a:p>
            <a:pPr marL="257175" indent="-257175" algn="just">
              <a:buFontTx/>
              <a:buChar char="-"/>
            </a:pPr>
            <a:r>
              <a:rPr lang="fr-FR" b="1" dirty="0">
                <a:latin typeface="Trebuchet MS"/>
                <a:cs typeface="Trebuchet MS"/>
              </a:rPr>
              <a:t>Prime forfaitaire à l’apprenti de 1525 euros </a:t>
            </a:r>
          </a:p>
          <a:p>
            <a:pPr marL="257175" indent="-257175" algn="just">
              <a:buFontTx/>
              <a:buChar char="-"/>
            </a:pPr>
            <a:r>
              <a:rPr lang="fr-FR" b="1" dirty="0">
                <a:latin typeface="Trebuchet MS"/>
                <a:cs typeface="Trebuchet MS"/>
              </a:rPr>
              <a:t>Prime à la titularisation pour l’employeur : 1600 euros </a:t>
            </a:r>
          </a:p>
          <a:p>
            <a:pPr marL="257175" indent="-257175" algn="just">
              <a:buFontTx/>
              <a:buChar char="-"/>
            </a:pPr>
            <a:endParaRPr lang="fr-FR" b="1" dirty="0">
              <a:latin typeface="Trebuchet MS"/>
              <a:cs typeface="Trebuchet MS"/>
            </a:endParaRPr>
          </a:p>
          <a:p>
            <a:r>
              <a:rPr lang="fr-FR" altLang="fr-FR" sz="1350" b="1" kern="0" dirty="0">
                <a:latin typeface="Trebuchet MS" panose="020B0603020202020204" pitchFamily="34" charset="0"/>
                <a:ea typeface="ＭＳ Ｐゴシック" charset="0"/>
                <a:cs typeface="Arial"/>
              </a:rPr>
              <a:t>Nouveauté depuis la loi 6 aout 2019 : à titre expérimental et pour 5 ans, possibilité de titularisation des apprentis handicapés </a:t>
            </a:r>
            <a:r>
              <a:rPr lang="fr-FR" altLang="fr-FR" sz="1350" b="1" u="sng" kern="0" dirty="0">
                <a:latin typeface="Trebuchet MS" panose="020B0603020202020204" pitchFamily="34" charset="0"/>
                <a:ea typeface="ＭＳ Ｐゴシック" charset="0"/>
                <a:cs typeface="Arial"/>
              </a:rPr>
              <a:t>dès la fin du contrat</a:t>
            </a:r>
          </a:p>
          <a:p>
            <a:endParaRPr lang="fr-FR" sz="135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38AE26-02C1-43DF-88D0-AE9ED1C3A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9" y="273971"/>
            <a:ext cx="552687" cy="5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33F74EB-7F55-4844-99DA-C27B9037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1477928"/>
            <a:ext cx="10684376" cy="488823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FB3D50-55C4-4985-9E65-BF527943D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2" y="295372"/>
            <a:ext cx="552687" cy="5917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701D97-E728-4DE5-BEB2-E7D01B5A7F44}"/>
              </a:ext>
            </a:extLst>
          </p:cNvPr>
          <p:cNvSpPr/>
          <p:nvPr/>
        </p:nvSpPr>
        <p:spPr>
          <a:xfrm>
            <a:off x="2578016" y="1024684"/>
            <a:ext cx="75815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fr-FR" sz="1350" dirty="0">
                <a:latin typeface="Trebuchet MS"/>
                <a:cs typeface="Trebuchet MS"/>
              </a:rPr>
            </a:br>
            <a:endParaRPr lang="fr-FR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11E3C-8AE0-42C3-9A8D-E1E49BFE57E1}"/>
              </a:ext>
            </a:extLst>
          </p:cNvPr>
          <p:cNvSpPr/>
          <p:nvPr/>
        </p:nvSpPr>
        <p:spPr>
          <a:xfrm>
            <a:off x="1427019" y="1530187"/>
            <a:ext cx="10190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b="1" u="sng" kern="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En 2017 : </a:t>
            </a:r>
          </a:p>
          <a:p>
            <a:endParaRPr lang="fr-FR" altLang="fr-FR" sz="1200" b="1" kern="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ＭＳ Ｐゴシック" charset="0"/>
              <a:cs typeface="Arial"/>
            </a:endParaRPr>
          </a:p>
          <a:p>
            <a:endParaRPr lang="fr-FR" altLang="fr-FR" sz="1200" b="1" kern="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ＭＳ Ｐゴシック" charset="0"/>
              <a:cs typeface="Arial"/>
            </a:endParaRPr>
          </a:p>
          <a:p>
            <a:endParaRPr lang="fr-FR" altLang="fr-FR" sz="1200" b="1" kern="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ＭＳ Ｐゴシック" charset="0"/>
              <a:cs typeface="Arial"/>
            </a:endParaRPr>
          </a:p>
          <a:p>
            <a:r>
              <a:rPr lang="fr-FR" altLang="fr-FR" sz="1600" b="1" u="sng" kern="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En 2018 : </a:t>
            </a:r>
          </a:p>
          <a:p>
            <a:r>
              <a:rPr lang="fr-FR" altLang="fr-FR" sz="1600" b="1" kern="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	4,8% des nouveaux apprentis de la FP sont en situation de handicap, soit seulement 759 	nouveaux contrats dans toute la France (sur 15 186 contrats d’apprentissage signés dans la FP)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CC014-C62A-4662-841D-0DC025433AD5}"/>
              </a:ext>
            </a:extLst>
          </p:cNvPr>
          <p:cNvSpPr/>
          <p:nvPr/>
        </p:nvSpPr>
        <p:spPr>
          <a:xfrm>
            <a:off x="1316184" y="295372"/>
            <a:ext cx="10300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rebuchet MS"/>
                <a:cs typeface="Trebuchet MS"/>
              </a:rPr>
              <a:t>le recours à l’apprentissage et à l’apprentissage TH reste trop limité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5673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F31815-FCF8-CF48-BD4B-7C0F13A3542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altLang="fr-FR" dirty="0">
                <a:latin typeface="Helvetica" charset="0"/>
              </a:rPr>
              <a:t>Loi du 11 février 2005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731747" y="1215331"/>
            <a:ext cx="6319199" cy="5642669"/>
          </a:xfrm>
        </p:spPr>
        <p:txBody>
          <a:bodyPr/>
          <a:lstStyle/>
          <a:p>
            <a:pPr marL="355600" lvl="2" indent="0" algn="just">
              <a:spcBef>
                <a:spcPts val="0"/>
              </a:spcBef>
              <a:buClr>
                <a:srgbClr val="2DC6D6"/>
              </a:buClr>
              <a:buNone/>
              <a:defRPr/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/>
                <a:cs typeface="Arial" panose="020B0604020202020204" pitchFamily="34" charset="0"/>
              </a:rPr>
              <a:t>Ce Fonds, commun aux 3 fonctions publiques :</a:t>
            </a:r>
          </a:p>
          <a:p>
            <a:pPr marL="1379538" lvl="2" indent="-285750" algn="just">
              <a:spcBef>
                <a:spcPts val="0"/>
              </a:spcBef>
              <a:buClr>
                <a:srgbClr val="8E1272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/>
                <a:cs typeface="Arial" panose="020B0604020202020204" pitchFamily="34" charset="0"/>
              </a:rPr>
              <a:t>Fonction Publique de l’État (hors EPIC)</a:t>
            </a:r>
          </a:p>
          <a:p>
            <a:pPr marL="1379538" lvl="2" indent="-285750" algn="just">
              <a:spcBef>
                <a:spcPts val="0"/>
              </a:spcBef>
              <a:buClr>
                <a:srgbClr val="8E1272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/>
                <a:cs typeface="Arial" panose="020B0604020202020204" pitchFamily="34" charset="0"/>
              </a:rPr>
              <a:t>Fonction Publique Territoriale</a:t>
            </a:r>
          </a:p>
          <a:p>
            <a:pPr marL="1379538" lvl="2" indent="-285750" algn="just">
              <a:spcBef>
                <a:spcPts val="0"/>
              </a:spcBef>
              <a:buClr>
                <a:srgbClr val="8E1272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/>
                <a:cs typeface="Arial" panose="020B0604020202020204" pitchFamily="34" charset="0"/>
              </a:rPr>
              <a:t>Fonction Publique Hospitalière</a:t>
            </a:r>
          </a:p>
          <a:p>
            <a:pPr marL="355600" lvl="2" indent="0" algn="just">
              <a:spcBef>
                <a:spcPts val="0"/>
              </a:spcBef>
              <a:buClr>
                <a:srgbClr val="2DC6D6"/>
              </a:buClr>
              <a:buNone/>
              <a:defRPr/>
            </a:pPr>
            <a:endParaRPr lang="fr-FR" altLang="fr-FR" sz="1600" b="1" dirty="0">
              <a:latin typeface="Gotham Bold"/>
              <a:cs typeface="Arial" panose="020B0604020202020204" pitchFamily="34" charset="0"/>
            </a:endParaRPr>
          </a:p>
          <a:p>
            <a:pPr marL="355600" lvl="2" indent="0" algn="just">
              <a:spcBef>
                <a:spcPts val="0"/>
              </a:spcBef>
              <a:buClr>
                <a:srgbClr val="2DC6D6"/>
              </a:buClr>
              <a:buNone/>
              <a:defRPr/>
            </a:pPr>
            <a:r>
              <a:rPr lang="fr-FR" altLang="fr-FR" sz="1600" b="1" dirty="0">
                <a:latin typeface="Gotham Bold"/>
                <a:cs typeface="Arial" charset="0"/>
              </a:rPr>
              <a:t>Les recettes du Fonds </a:t>
            </a: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/>
                <a:cs typeface="Arial" charset="0"/>
              </a:rPr>
              <a:t>sont constituées par la collecte d’une contribution annuelle auprès des employeurs publics de plus de 20 </a:t>
            </a:r>
            <a:r>
              <a:rPr lang="fr-FR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 Bold"/>
                <a:cs typeface="Arial" charset="0"/>
              </a:rPr>
              <a:t>etp</a:t>
            </a: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/>
                <a:cs typeface="Arial" charset="0"/>
              </a:rPr>
              <a:t>, ne respectant pas l’obligation d’emploi. Cette collecte est effectuée sur la base d’une déclaration annuelle (DOETH). Elle est calculée en fonction du nombre d’unités manquantes constatées au 1</a:t>
            </a:r>
            <a:r>
              <a:rPr lang="fr-FR" altLang="fr-FR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/>
                <a:cs typeface="Arial" charset="0"/>
              </a:rPr>
              <a:t>er</a:t>
            </a: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/>
                <a:cs typeface="Arial" charset="0"/>
              </a:rPr>
              <a:t> janvier de l’année écoulée</a:t>
            </a:r>
            <a:endParaRPr lang="fr-FR" sz="1600" b="1" dirty="0">
              <a:latin typeface="I Lubalin Graph BookOblique" charset="0"/>
              <a:cs typeface="I Lubalin Graph BookOblique" charset="0"/>
            </a:endParaRPr>
          </a:p>
          <a:p>
            <a:pPr marL="355600" lvl="2" indent="0" algn="just">
              <a:spcBef>
                <a:spcPts val="0"/>
              </a:spcBef>
              <a:buClr>
                <a:srgbClr val="2DC6D6"/>
              </a:buClr>
              <a:buNone/>
              <a:defRPr/>
            </a:pPr>
            <a:endParaRPr lang="fr-FR" sz="1600" b="1" dirty="0">
              <a:latin typeface="I Lubalin Graph BookOblique" charset="0"/>
              <a:cs typeface="I Lubalin Graph BookOblique" charset="0"/>
            </a:endParaRPr>
          </a:p>
          <a:p>
            <a:pPr marL="355600" lvl="2" indent="0" algn="just">
              <a:spcBef>
                <a:spcPts val="0"/>
              </a:spcBef>
              <a:buClr>
                <a:srgbClr val="2DC6D6"/>
              </a:buClr>
              <a:buNone/>
              <a:defRPr/>
            </a:pPr>
            <a:r>
              <a:rPr lang="fr-FR" altLang="fr-FR" sz="1600" b="1" dirty="0">
                <a:solidFill>
                  <a:srgbClr val="404040"/>
                </a:solidFill>
                <a:latin typeface="Gotham Bold"/>
                <a:cs typeface="Arial" charset="0"/>
              </a:rPr>
              <a:t>Le FIPHFP est un acteur majeur dans la politique publique d’insertion professionnelle des personnes en situation de handicap dans la fonction publique.</a:t>
            </a:r>
          </a:p>
          <a:p>
            <a:pPr marL="355600" lvl="2" indent="0" algn="just">
              <a:spcBef>
                <a:spcPts val="0"/>
              </a:spcBef>
              <a:buClr>
                <a:srgbClr val="2DC6D6"/>
              </a:buClr>
              <a:buNone/>
              <a:defRPr/>
            </a:pPr>
            <a:endParaRPr lang="fr-FR" altLang="fr-FR" sz="1600" b="1" dirty="0">
              <a:solidFill>
                <a:srgbClr val="404040"/>
              </a:solidFill>
              <a:latin typeface="Gotham Bold"/>
              <a:cs typeface="Arial" charset="0"/>
            </a:endParaRPr>
          </a:p>
          <a:p>
            <a:pPr marL="355600" lvl="2" indent="0" algn="just">
              <a:spcBef>
                <a:spcPts val="0"/>
              </a:spcBef>
              <a:buClr>
                <a:srgbClr val="2DC6D6"/>
              </a:buClr>
              <a:buNone/>
              <a:defRPr/>
            </a:pPr>
            <a:r>
              <a:rPr lang="fr-FR" altLang="fr-FR" sz="1600" b="1" dirty="0">
                <a:solidFill>
                  <a:srgbClr val="404040"/>
                </a:solidFill>
                <a:latin typeface="Gotham Bold"/>
                <a:cs typeface="Arial" charset="0"/>
              </a:rPr>
              <a:t>Le FIPHFP est </a:t>
            </a:r>
            <a:r>
              <a:rPr lang="fr-FR" altLang="fr-FR" b="1" u="sng" dirty="0">
                <a:solidFill>
                  <a:srgbClr val="404040"/>
                </a:solidFill>
                <a:latin typeface="Gotham Bold"/>
                <a:cs typeface="Arial" charset="0"/>
              </a:rPr>
              <a:t>un fonds employeurs </a:t>
            </a:r>
            <a:r>
              <a:rPr lang="fr-FR" altLang="fr-FR" sz="1600" b="1" dirty="0">
                <a:solidFill>
                  <a:srgbClr val="404040"/>
                </a:solidFill>
                <a:latin typeface="Gotham Bold"/>
                <a:cs typeface="Arial" charset="0"/>
              </a:rPr>
              <a:t>: pas d’intervention en direct pour les personnes handicapées</a:t>
            </a:r>
          </a:p>
          <a:p>
            <a:pPr marL="355600" lvl="2" indent="0" algn="just">
              <a:spcBef>
                <a:spcPts val="0"/>
              </a:spcBef>
              <a:buClr>
                <a:srgbClr val="2DC6D6"/>
              </a:buClr>
              <a:buNone/>
              <a:defRPr/>
            </a:pPr>
            <a:endParaRPr lang="fr-FR" sz="1600" b="1" dirty="0">
              <a:latin typeface="I Lubalin Graph BookOblique" charset="0"/>
              <a:cs typeface="I Lubalin Graph BookOblique" charset="0"/>
            </a:endParaRPr>
          </a:p>
          <a:p>
            <a:pPr marL="355600" lvl="2" indent="0" algn="just">
              <a:spcBef>
                <a:spcPts val="0"/>
              </a:spcBef>
              <a:buClr>
                <a:srgbClr val="2DC6D6"/>
              </a:buClr>
              <a:buNone/>
              <a:defRPr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  <a:latin typeface="Gotham Bold"/>
              <a:cs typeface="Arial" charset="0"/>
            </a:endParaRPr>
          </a:p>
          <a:p>
            <a:endParaRPr lang="fr-FR" sz="1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332040" y="2850270"/>
            <a:ext cx="2968615" cy="3550904"/>
          </a:xfrm>
        </p:spPr>
        <p:txBody>
          <a:bodyPr/>
          <a:lstStyle/>
          <a:p>
            <a:pPr marL="355600" lvl="2" indent="0" algn="just">
              <a:spcBef>
                <a:spcPts val="0"/>
              </a:spcBef>
              <a:buClr>
                <a:srgbClr val="2DC6D6"/>
              </a:buClr>
              <a:buNone/>
              <a:defRPr/>
            </a:pPr>
            <a:r>
              <a:rPr lang="fr-FR" altLang="fr-FR" sz="1600" b="1" dirty="0">
                <a:latin typeface="Gotham Bold"/>
                <a:cs typeface="Arial" charset="0"/>
              </a:rPr>
              <a:t>En contrepartie</a:t>
            </a:r>
            <a:r>
              <a:rPr lang="fr-FR" altLang="fr-FR" sz="1600" dirty="0">
                <a:latin typeface="Gotham Bold"/>
                <a:cs typeface="Arial" charset="0"/>
              </a:rPr>
              <a:t>, </a:t>
            </a:r>
          </a:p>
          <a:p>
            <a:pPr marL="355600" lvl="2" indent="0">
              <a:spcBef>
                <a:spcPts val="0"/>
              </a:spcBef>
              <a:buClr>
                <a:srgbClr val="2DC6D6"/>
              </a:buClr>
              <a:buNone/>
              <a:defRPr/>
            </a:pPr>
            <a:r>
              <a:rPr lang="fr-FR" altLang="fr-FR" sz="1600" dirty="0">
                <a:latin typeface="Gotham Bold"/>
                <a:cs typeface="Arial" charset="0"/>
              </a:rPr>
              <a:t>les contributions collectées sont reversées aux employeurs publics pour permettre le </a:t>
            </a:r>
            <a:r>
              <a:rPr lang="fr-FR" altLang="fr-FR" sz="1600" b="1" dirty="0">
                <a:latin typeface="Gotham Bold"/>
                <a:cs typeface="Arial" charset="0"/>
              </a:rPr>
              <a:t>recrutement ou le maintien dans l’emploi </a:t>
            </a:r>
            <a:r>
              <a:rPr lang="fr-FR" altLang="fr-FR" sz="1600" dirty="0">
                <a:latin typeface="Gotham Bold"/>
                <a:cs typeface="Arial" charset="0"/>
              </a:rPr>
              <a:t>de personnes en situation de handicap</a:t>
            </a: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/>
                <a:cs typeface="Arial" charset="0"/>
              </a:rPr>
              <a:t>.</a:t>
            </a:r>
          </a:p>
        </p:txBody>
      </p:sp>
      <p:pic>
        <p:nvPicPr>
          <p:cNvPr id="6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4453D1C8-EA5E-4817-9D26-D2FAC64A0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29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F31815-FCF8-CF48-BD4B-7C0F13A3542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244356" y="356840"/>
            <a:ext cx="5312133" cy="117424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altLang="fr-FR" sz="2500" b="1" dirty="0"/>
              <a:t>Un établissement public administratif placé sous la tutelle de l’Etat</a:t>
            </a:r>
            <a:endParaRPr lang="fr-FR" altLang="fr-FR" sz="25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865566" y="492313"/>
            <a:ext cx="2044796" cy="868138"/>
          </a:xfrm>
        </p:spPr>
        <p:txBody>
          <a:bodyPr/>
          <a:lstStyle/>
          <a:p>
            <a:r>
              <a:rPr lang="fr-FR" dirty="0"/>
              <a:t>L’établissement public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401016" y="1857839"/>
            <a:ext cx="5531005" cy="3536834"/>
            <a:chOff x="5789613" y="3441816"/>
            <a:chExt cx="6696075" cy="3536834"/>
          </a:xfrm>
        </p:grpSpPr>
        <p:sp>
          <p:nvSpPr>
            <p:cNvPr id="7" name="ZoneTexte 23"/>
            <p:cNvSpPr txBox="1">
              <a:spLocks noChangeArrowheads="1"/>
            </p:cNvSpPr>
            <p:nvPr/>
          </p:nvSpPr>
          <p:spPr bwMode="auto">
            <a:xfrm>
              <a:off x="5789613" y="6270625"/>
              <a:ext cx="6696075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2000" b="1"/>
                <a:t>Ministre de l’économie et des finances</a:t>
              </a:r>
            </a:p>
            <a:p>
              <a:pPr algn="ctr"/>
              <a:r>
                <a:rPr lang="fr-FR" altLang="fr-FR" sz="2000" i="1"/>
                <a:t>Secrétaire d’état chargé du budget</a:t>
              </a:r>
            </a:p>
          </p:txBody>
        </p:sp>
        <p:sp>
          <p:nvSpPr>
            <p:cNvPr id="8" name="ZoneTexte 29"/>
            <p:cNvSpPr txBox="1">
              <a:spLocks noChangeArrowheads="1"/>
            </p:cNvSpPr>
            <p:nvPr/>
          </p:nvSpPr>
          <p:spPr bwMode="auto">
            <a:xfrm>
              <a:off x="5789613" y="3441816"/>
              <a:ext cx="6696075" cy="101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2000" b="1" dirty="0"/>
                <a:t>Ministre des affaires sociales et de la santé</a:t>
              </a:r>
            </a:p>
            <a:p>
              <a:pPr algn="ctr"/>
              <a:r>
                <a:rPr lang="fr-FR" altLang="fr-FR" sz="2000" i="1" dirty="0"/>
                <a:t>Secrétaire d’état chargée des personnes handicapées et de la lutte contre l’exclusion</a:t>
              </a:r>
            </a:p>
          </p:txBody>
        </p:sp>
        <p:sp>
          <p:nvSpPr>
            <p:cNvPr id="9" name="ZoneTexte 30"/>
            <p:cNvSpPr txBox="1">
              <a:spLocks noChangeArrowheads="1"/>
            </p:cNvSpPr>
            <p:nvPr/>
          </p:nvSpPr>
          <p:spPr bwMode="auto">
            <a:xfrm>
              <a:off x="5789613" y="5302250"/>
              <a:ext cx="6696075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2000" b="1" dirty="0"/>
                <a:t>Ministre de l’intérieur</a:t>
              </a:r>
            </a:p>
          </p:txBody>
        </p:sp>
        <p:sp>
          <p:nvSpPr>
            <p:cNvPr id="10" name="ZoneTexte 31"/>
            <p:cNvSpPr txBox="1">
              <a:spLocks noChangeArrowheads="1"/>
            </p:cNvSpPr>
            <p:nvPr/>
          </p:nvSpPr>
          <p:spPr bwMode="auto">
            <a:xfrm>
              <a:off x="5789613" y="4508500"/>
              <a:ext cx="6696075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2000" b="1" dirty="0"/>
                <a:t>Ministre de l’aménagement du territoire, de la ruralité et des collectivités territoriales</a:t>
              </a:r>
            </a:p>
          </p:txBody>
        </p:sp>
        <p:sp>
          <p:nvSpPr>
            <p:cNvPr id="11" name="ZoneTexte 32"/>
            <p:cNvSpPr txBox="1">
              <a:spLocks noChangeArrowheads="1"/>
            </p:cNvSpPr>
            <p:nvPr/>
          </p:nvSpPr>
          <p:spPr bwMode="auto">
            <a:xfrm>
              <a:off x="5789613" y="5786438"/>
              <a:ext cx="6696075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2000" b="1" dirty="0"/>
                <a:t>Ministre de la Fonction publique</a:t>
              </a: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26" y="5540917"/>
            <a:ext cx="1665427" cy="10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93" y="1531085"/>
            <a:ext cx="213995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E0AC172B-0AD2-4EEA-A26F-D113AB4B7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49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708692" y="442992"/>
            <a:ext cx="6515002" cy="135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60" tIns="45680" rIns="91360" bIns="45680">
            <a:spAutoFit/>
          </a:bodyPr>
          <a:lstStyle>
            <a:lvl1pPr defTabSz="923925">
              <a:defRPr sz="30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923925">
              <a:defRPr sz="2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defTabSz="923925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defTabSz="923925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defTabSz="923925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defTabSz="923925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fr-FR" sz="2000">
                <a:solidFill>
                  <a:srgbClr val="254061"/>
                </a:solidFill>
              </a:rPr>
              <a:t> </a:t>
            </a:r>
            <a:r>
              <a:rPr lang="fr-FR" sz="2000">
                <a:solidFill>
                  <a:srgbClr val="660066"/>
                </a:solidFill>
              </a:rPr>
              <a:t>Schéma de la gestion opérationnelle du FIPHFP  </a:t>
            </a:r>
            <a:r>
              <a:rPr lang="fr-FR" sz="2000">
                <a:solidFill>
                  <a:srgbClr val="254061"/>
                </a:solidFill>
              </a:rPr>
              <a:t>	</a:t>
            </a:r>
            <a:endParaRPr lang="fr-FR" sz="1400">
              <a:solidFill>
                <a:srgbClr val="254061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fr-FR" sz="2800" b="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470041" y="1333439"/>
            <a:ext cx="5061518" cy="40058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91360" tIns="45680" rIns="91360" bIns="45680">
            <a:spAutoFit/>
          </a:bodyPr>
          <a:lstStyle>
            <a:lvl1pPr defTabSz="923925" eaLnBrk="0" hangingPunct="0">
              <a:lnSpc>
                <a:spcPts val="3600"/>
              </a:lnSpc>
              <a:spcBef>
                <a:spcPct val="20000"/>
              </a:spcBef>
              <a:buSzPct val="100000"/>
              <a:buBlip>
                <a:blip r:embed="rId2"/>
              </a:buBlip>
              <a:defRPr sz="3000" b="1">
                <a:solidFill>
                  <a:schemeClr val="tx1"/>
                </a:solidFill>
                <a:latin typeface="Trebuchet MS" pitchFamily="34" charset="0"/>
                <a:ea typeface="ＭＳ Ｐゴシック" pitchFamily="-109" charset="-128"/>
              </a:defRPr>
            </a:lvl1pPr>
            <a:lvl2pPr marL="742950" indent="-285750" defTabSz="923925" eaLnBrk="0" hangingPunct="0">
              <a:lnSpc>
                <a:spcPts val="3000"/>
              </a:lnSpc>
              <a:buChar char="–"/>
              <a:defRPr sz="2600">
                <a:solidFill>
                  <a:schemeClr val="tx1"/>
                </a:solidFill>
                <a:latin typeface="Trebuchet MS" pitchFamily="34" charset="0"/>
                <a:ea typeface="ＭＳ Ｐゴシック" pitchFamily="-109" charset="-128"/>
              </a:defRPr>
            </a:lvl2pPr>
            <a:lvl3pPr marL="1143000" indent="-228600" defTabSz="923925" eaLnBrk="0" hangingPunct="0">
              <a:lnSpc>
                <a:spcPts val="3000"/>
              </a:lnSpc>
              <a:buFont typeface="Arial" charset="0"/>
              <a:buChar char="•"/>
              <a:defRPr sz="2600">
                <a:solidFill>
                  <a:schemeClr val="tx1"/>
                </a:solidFill>
                <a:latin typeface="Trebuchet MS" pitchFamily="34" charset="0"/>
                <a:ea typeface="ＭＳ Ｐゴシック" pitchFamily="-109" charset="-128"/>
              </a:defRPr>
            </a:lvl3pPr>
            <a:lvl4pPr marL="1600200" indent="-228600" defTabSz="923925" eaLnBrk="0" hangingPunct="0">
              <a:lnSpc>
                <a:spcPts val="3200"/>
              </a:lnSpc>
              <a:buFont typeface="Lucida Grande" pitchFamily="-109" charset="0"/>
              <a:buChar char="-"/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-109" charset="-128"/>
              </a:defRPr>
            </a:lvl4pPr>
            <a:lvl5pPr marL="2057400" indent="-228600" defTabSz="923925" eaLnBrk="0" hangingPunct="0">
              <a:lnSpc>
                <a:spcPts val="3200"/>
              </a:lnSpc>
              <a:buChar char="»"/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-109" charset="-128"/>
              </a:defRPr>
            </a:lvl5pPr>
            <a:lvl6pPr marL="2514600" indent="-228600" defTabSz="923925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-109" charset="-128"/>
              </a:defRPr>
            </a:lvl6pPr>
            <a:lvl7pPr marL="2971800" indent="-228600" defTabSz="923925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-109" charset="-128"/>
              </a:defRPr>
            </a:lvl7pPr>
            <a:lvl8pPr marL="3429000" indent="-228600" defTabSz="923925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-109" charset="-128"/>
              </a:defRPr>
            </a:lvl8pPr>
            <a:lvl9pPr marL="3886200" indent="-228600" defTabSz="923925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-10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fr-FR" altLang="fr-FR" sz="2000" b="0" dirty="0">
                <a:solidFill>
                  <a:srgbClr val="FFFF66"/>
                </a:solidFill>
                <a:latin typeface="Arial" charset="0"/>
              </a:rPr>
              <a:t>Un Etablissement public distinct de la CDC</a:t>
            </a:r>
          </a:p>
        </p:txBody>
      </p:sp>
      <p:grpSp>
        <p:nvGrpSpPr>
          <p:cNvPr id="86019" name="Group 4"/>
          <p:cNvGrpSpPr>
            <a:grpSpLocks/>
          </p:cNvGrpSpPr>
          <p:nvPr/>
        </p:nvGrpSpPr>
        <p:grpSpPr bwMode="auto">
          <a:xfrm>
            <a:off x="2017426" y="2141314"/>
            <a:ext cx="8206268" cy="4339531"/>
            <a:chOff x="295" y="1317"/>
            <a:chExt cx="5170" cy="2734"/>
          </a:xfrm>
        </p:grpSpPr>
        <p:pic>
          <p:nvPicPr>
            <p:cNvPr id="86031" name="Picture 5" descr="logo%20cd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" y="1951"/>
              <a:ext cx="5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7" name="Oval 6"/>
            <p:cNvSpPr>
              <a:spLocks noChangeArrowheads="1"/>
            </p:cNvSpPr>
            <p:nvPr/>
          </p:nvSpPr>
          <p:spPr bwMode="auto">
            <a:xfrm>
              <a:off x="295" y="1480"/>
              <a:ext cx="2131" cy="20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81938" name="Oval 7"/>
            <p:cNvSpPr>
              <a:spLocks noChangeArrowheads="1"/>
            </p:cNvSpPr>
            <p:nvPr/>
          </p:nvSpPr>
          <p:spPr bwMode="auto">
            <a:xfrm>
              <a:off x="385" y="2115"/>
              <a:ext cx="1361" cy="10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52936" name="Oval 8"/>
            <p:cNvSpPr>
              <a:spLocks noChangeArrowheads="1"/>
            </p:cNvSpPr>
            <p:nvPr/>
          </p:nvSpPr>
          <p:spPr bwMode="auto">
            <a:xfrm>
              <a:off x="1647" y="2612"/>
              <a:ext cx="1633" cy="8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113">
                <a:defRPr/>
              </a:pPr>
              <a:endParaRPr lang="fr-FR">
                <a:solidFill>
                  <a:srgbClr val="000000"/>
                </a:solidFill>
                <a:ea typeface="ＭＳ Ｐゴシック" pitchFamily="-109" charset="-128"/>
              </a:endParaRPr>
            </a:p>
          </p:txBody>
        </p:sp>
        <p:sp>
          <p:nvSpPr>
            <p:cNvPr id="81940" name="Oval 9"/>
            <p:cNvSpPr>
              <a:spLocks noChangeArrowheads="1"/>
            </p:cNvSpPr>
            <p:nvPr/>
          </p:nvSpPr>
          <p:spPr bwMode="auto">
            <a:xfrm>
              <a:off x="1024" y="3411"/>
              <a:ext cx="1632" cy="640"/>
            </a:xfrm>
            <a:prstGeom prst="ellipse">
              <a:avLst/>
            </a:prstGeom>
            <a:solidFill>
              <a:srgbClr val="9FBC1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81941" name="Text Box 10"/>
            <p:cNvSpPr txBox="1">
              <a:spLocks noChangeArrowheads="1"/>
            </p:cNvSpPr>
            <p:nvPr/>
          </p:nvSpPr>
          <p:spPr bwMode="auto">
            <a:xfrm>
              <a:off x="344" y="1661"/>
              <a:ext cx="1212" cy="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30055" tIns="65028" rIns="130055" bIns="65028">
              <a:spAutoFit/>
            </a:bodyPr>
            <a:lstStyle>
              <a:lvl1pPr defTabSz="923925">
                <a:defRPr sz="3000" b="1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23925">
                <a:defRPr sz="2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923925">
                <a:defRPr sz="2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9239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9239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fr-FR" sz="1300">
                  <a:solidFill>
                    <a:srgbClr val="C0504D"/>
                  </a:solidFill>
                  <a:latin typeface="Arial" charset="0"/>
                </a:rPr>
                <a:t>        </a:t>
              </a:r>
              <a:r>
                <a:rPr lang="fr-FR" sz="1300">
                  <a:solidFill>
                    <a:srgbClr val="4F6228"/>
                  </a:solidFill>
                  <a:latin typeface="Arial" charset="0"/>
                </a:rPr>
                <a:t>Le FIPHFP est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1300">
                  <a:solidFill>
                    <a:srgbClr val="4F6228"/>
                  </a:solidFill>
                  <a:latin typeface="Arial" charset="0"/>
                </a:rPr>
                <a:t> un EPAN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fr-FR" sz="1300">
                <a:solidFill>
                  <a:srgbClr val="C0504D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endParaRPr lang="fr-FR" sz="1300">
                <a:solidFill>
                  <a:srgbClr val="C0504D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endParaRPr lang="fr-FR" sz="1500">
                <a:solidFill>
                  <a:srgbClr val="C0504D"/>
                </a:solidFill>
                <a:latin typeface="Arial" charset="0"/>
              </a:endParaRPr>
            </a:p>
          </p:txBody>
        </p:sp>
        <p:sp useBgFill="1">
          <p:nvSpPr>
            <p:cNvPr id="81942" name="Text Box 11"/>
            <p:cNvSpPr txBox="1">
              <a:spLocks noChangeArrowheads="1"/>
            </p:cNvSpPr>
            <p:nvPr/>
          </p:nvSpPr>
          <p:spPr bwMode="auto">
            <a:xfrm>
              <a:off x="2389" y="1317"/>
              <a:ext cx="1561" cy="935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30055" tIns="65028" rIns="130055" bIns="65028">
              <a:spAutoFit/>
            </a:bodyPr>
            <a:lstStyle>
              <a:lvl1pPr defTabSz="923925">
                <a:defRPr sz="3000" b="1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23925">
                <a:defRPr sz="2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923925">
                <a:defRPr sz="2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9239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9239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fr-FR" sz="1400">
                  <a:solidFill>
                    <a:srgbClr val="000000"/>
                  </a:solidFill>
                  <a:latin typeface="Calibri" charset="0"/>
                </a:rPr>
                <a:t>Tutelle conjointe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buFontTx/>
                <a:buChar char="•"/>
                <a:defRPr/>
              </a:pPr>
              <a:r>
                <a:rPr lang="fr-FR" sz="1300">
                  <a:solidFill>
                    <a:srgbClr val="000000"/>
                  </a:solidFill>
                  <a:latin typeface="Calibri" charset="0"/>
                </a:rPr>
                <a:t> Fonction publique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buFontTx/>
                <a:buChar char="•"/>
                <a:defRPr/>
              </a:pPr>
              <a:r>
                <a:rPr lang="fr-FR" sz="1300">
                  <a:solidFill>
                    <a:srgbClr val="000000"/>
                  </a:solidFill>
                  <a:latin typeface="Calibri" charset="0"/>
                </a:rPr>
                <a:t> Intérieur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buFontTx/>
                <a:buChar char="•"/>
                <a:defRPr/>
              </a:pPr>
              <a:r>
                <a:rPr lang="fr-FR" sz="1300">
                  <a:solidFill>
                    <a:srgbClr val="000000"/>
                  </a:solidFill>
                  <a:latin typeface="Calibri" charset="0"/>
                </a:rPr>
                <a:t> Aménagement du territoire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buFontTx/>
                <a:buChar char="•"/>
                <a:defRPr/>
              </a:pPr>
              <a:r>
                <a:rPr lang="fr-FR" sz="1300">
                  <a:solidFill>
                    <a:srgbClr val="000000"/>
                  </a:solidFill>
                  <a:latin typeface="Calibri" charset="0"/>
                </a:rPr>
                <a:t> Santé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  <a:defRPr/>
              </a:pPr>
              <a:r>
                <a:rPr lang="fr-FR" sz="1300">
                  <a:solidFill>
                    <a:srgbClr val="000000"/>
                  </a:solidFill>
                  <a:latin typeface="Calibri" charset="0"/>
                </a:rPr>
                <a:t> Budget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  <a:defRPr/>
              </a:pPr>
              <a:r>
                <a:rPr lang="fr-FR" sz="1300">
                  <a:solidFill>
                    <a:srgbClr val="000000"/>
                  </a:solidFill>
                  <a:latin typeface="Calibri" charset="0"/>
                </a:rPr>
                <a:t> Personnes  handicapées</a:t>
              </a:r>
              <a:r>
                <a:rPr lang="fr-FR" sz="1100" b="0">
                  <a:solidFill>
                    <a:srgbClr val="000000"/>
                  </a:solidFill>
                  <a:latin typeface="Calibri" charset="0"/>
                </a:rPr>
                <a:t>	</a:t>
              </a:r>
            </a:p>
          </p:txBody>
        </p:sp>
        <p:sp>
          <p:nvSpPr>
            <p:cNvPr id="81943" name="Text Box 12"/>
            <p:cNvSpPr txBox="1">
              <a:spLocks noChangeArrowheads="1"/>
            </p:cNvSpPr>
            <p:nvPr/>
          </p:nvSpPr>
          <p:spPr bwMode="auto">
            <a:xfrm>
              <a:off x="496" y="2439"/>
              <a:ext cx="1179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30055" tIns="65028" rIns="130055" bIns="65028">
              <a:spAutoFit/>
            </a:bodyPr>
            <a:lstStyle>
              <a:lvl1pPr defTabSz="923925">
                <a:defRPr sz="3000" b="1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23925">
                <a:defRPr sz="2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923925">
                <a:defRPr sz="2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9239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9239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fr-FR" sz="1400">
                  <a:solidFill>
                    <a:srgbClr val="000000"/>
                  </a:solidFill>
                  <a:latin typeface="Calibri" charset="0"/>
                </a:rPr>
                <a:t>Comité National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  <a:defRPr/>
              </a:pPr>
              <a:r>
                <a:rPr lang="fr-FR" sz="1400" b="0">
                  <a:solidFill>
                    <a:srgbClr val="000000"/>
                  </a:solidFill>
                  <a:latin typeface="Calibri" charset="0"/>
                </a:rPr>
                <a:t>Organe délibérant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  <a:defRPr/>
              </a:pPr>
              <a:r>
                <a:rPr lang="fr-FR" sz="1100" b="0">
                  <a:solidFill>
                    <a:srgbClr val="000000"/>
                  </a:solidFill>
                  <a:latin typeface="Calibri" charset="0"/>
                </a:rPr>
                <a:t>23 membres titulaires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  <a:defRPr/>
              </a:pPr>
              <a:r>
                <a:rPr lang="fr-FR" sz="1100" b="0">
                  <a:solidFill>
                    <a:srgbClr val="000000"/>
                  </a:solidFill>
                  <a:latin typeface="Calibri" charset="0"/>
                </a:rPr>
                <a:t>(23 suppléants)</a:t>
              </a:r>
            </a:p>
          </p:txBody>
        </p:sp>
        <p:sp>
          <p:nvSpPr>
            <p:cNvPr id="81944" name="Text Box 13"/>
            <p:cNvSpPr txBox="1">
              <a:spLocks noChangeArrowheads="1"/>
            </p:cNvSpPr>
            <p:nvPr/>
          </p:nvSpPr>
          <p:spPr bwMode="auto">
            <a:xfrm>
              <a:off x="1647" y="2691"/>
              <a:ext cx="1633" cy="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30055" tIns="65028" rIns="130055" bIns="65028">
              <a:spAutoFit/>
            </a:bodyPr>
            <a:lstStyle>
              <a:lvl1pPr defTabSz="923925">
                <a:defRPr sz="3000" b="1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23925">
                <a:defRPr sz="2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923925">
                <a:defRPr sz="2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9239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9239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100">
                  <a:solidFill>
                    <a:srgbClr val="000000"/>
                  </a:solidFill>
                  <a:latin typeface="Calibri" charset="0"/>
                </a:rPr>
                <a:t>   </a:t>
              </a:r>
              <a:r>
                <a:rPr lang="fr-FR" sz="1100" b="0">
                  <a:solidFill>
                    <a:srgbClr val="000000"/>
                  </a:solidFill>
                  <a:latin typeface="Calibri" charset="0"/>
                </a:rPr>
                <a:t>             Directeur </a:t>
              </a:r>
            </a:p>
            <a:p>
              <a:pPr>
                <a:defRPr/>
              </a:pPr>
              <a:r>
                <a:rPr lang="fr-FR" sz="1100" b="0">
                  <a:solidFill>
                    <a:srgbClr val="000000"/>
                  </a:solidFill>
                  <a:latin typeface="Calibri" charset="0"/>
                </a:rPr>
                <a:t>   Directeur-adjoint</a:t>
              </a:r>
            </a:p>
            <a:p>
              <a:pPr>
                <a:defRPr/>
              </a:pPr>
              <a:r>
                <a:rPr lang="fr-FR" sz="1100" b="0">
                  <a:solidFill>
                    <a:srgbClr val="000000"/>
                  </a:solidFill>
                  <a:latin typeface="Calibri" charset="0"/>
                </a:rPr>
                <a:t>  Secrétaire Général</a:t>
              </a:r>
            </a:p>
            <a:p>
              <a:pPr>
                <a:defRPr/>
              </a:pPr>
              <a:r>
                <a:rPr lang="fr-FR" sz="1100" b="0">
                  <a:solidFill>
                    <a:srgbClr val="000000"/>
                  </a:solidFill>
                  <a:latin typeface="Calibri" charset="0"/>
                </a:rPr>
                <a:t>  Déléguée employeurs publics nationaux</a:t>
              </a:r>
            </a:p>
            <a:p>
              <a:pPr>
                <a:defRPr/>
              </a:pPr>
              <a:r>
                <a:rPr lang="fr-FR" sz="1100" b="0">
                  <a:solidFill>
                    <a:srgbClr val="000000"/>
                  </a:solidFill>
                  <a:latin typeface="Calibri" charset="0"/>
                </a:rPr>
                <a:t>  Chargée d’animation conseil scientifique</a:t>
              </a:r>
            </a:p>
            <a:p>
              <a:pPr>
                <a:defRPr/>
              </a:pPr>
              <a:r>
                <a:rPr lang="fr-FR" sz="1100" b="0">
                  <a:solidFill>
                    <a:srgbClr val="000000"/>
                  </a:solidFill>
                  <a:latin typeface="Calibri" charset="0"/>
                </a:rPr>
                <a:t>	Assistantes</a:t>
              </a:r>
            </a:p>
          </p:txBody>
        </p:sp>
        <p:sp>
          <p:nvSpPr>
            <p:cNvPr id="81945" name="Text Box 14"/>
            <p:cNvSpPr txBox="1">
              <a:spLocks noChangeArrowheads="1"/>
            </p:cNvSpPr>
            <p:nvPr/>
          </p:nvSpPr>
          <p:spPr bwMode="auto">
            <a:xfrm>
              <a:off x="1142" y="3529"/>
              <a:ext cx="156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30055" tIns="65028" rIns="130055" bIns="65028">
              <a:spAutoFit/>
            </a:bodyPr>
            <a:lstStyle>
              <a:lvl1pPr defTabSz="923925">
                <a:defRPr sz="3000" b="1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23925">
                <a:defRPr sz="2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923925">
                <a:defRPr sz="2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9239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9239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fr-FR" sz="1400">
                  <a:solidFill>
                    <a:srgbClr val="000000"/>
                  </a:solidFill>
                  <a:latin typeface="Calibri" charset="0"/>
                </a:rPr>
                <a:t>17 Comités locaux </a:t>
              </a:r>
              <a:r>
                <a:rPr lang="fr-FR" sz="1100">
                  <a:solidFill>
                    <a:srgbClr val="000000"/>
                  </a:solidFill>
                  <a:latin typeface="Calibri" charset="0"/>
                </a:rPr>
                <a:t>(décret  n°2016 – 783 du 10 juin 2016 modificatif du décret du 3 mai 2006)</a:t>
              </a:r>
            </a:p>
          </p:txBody>
        </p:sp>
        <p:sp>
          <p:nvSpPr>
            <p:cNvPr id="81946" name="Text Box 15"/>
            <p:cNvSpPr txBox="1">
              <a:spLocks noChangeArrowheads="1"/>
            </p:cNvSpPr>
            <p:nvPr/>
          </p:nvSpPr>
          <p:spPr bwMode="auto">
            <a:xfrm>
              <a:off x="3696" y="3294"/>
              <a:ext cx="176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30055" tIns="65028" rIns="130055" bIns="65028">
              <a:spAutoFit/>
            </a:bodyPr>
            <a:lstStyle>
              <a:lvl1pPr defTabSz="923925">
                <a:defRPr sz="3000" b="1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23925">
                <a:defRPr sz="2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923925">
                <a:defRPr sz="2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9239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923925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defTabSz="923925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fr-F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47" name="Line 16"/>
            <p:cNvSpPr>
              <a:spLocks noChangeShapeType="1"/>
            </p:cNvSpPr>
            <p:nvPr/>
          </p:nvSpPr>
          <p:spPr bwMode="auto">
            <a:xfrm>
              <a:off x="2395" y="2227"/>
              <a:ext cx="1631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16" y="1708364"/>
            <a:ext cx="2222648" cy="94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ZoneTexte 1"/>
          <p:cNvSpPr txBox="1">
            <a:spLocks noChangeArrowheads="1"/>
          </p:cNvSpPr>
          <p:nvPr/>
        </p:nvSpPr>
        <p:spPr bwMode="auto">
          <a:xfrm>
            <a:off x="1741688" y="1860118"/>
            <a:ext cx="1929048" cy="58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34" tIns="32117" rIns="64234" bIns="32117"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100">
                <a:solidFill>
                  <a:srgbClr val="000000"/>
                </a:solidFill>
                <a:latin typeface="Calibri" charset="0"/>
              </a:rPr>
              <a:t> Agent  Comptable</a:t>
            </a:r>
          </a:p>
          <a:p>
            <a:pPr eaLnBrk="1" hangingPunct="1"/>
            <a:r>
              <a:rPr lang="fr-FR" sz="1100">
                <a:solidFill>
                  <a:srgbClr val="000000"/>
                </a:solidFill>
                <a:latin typeface="Calibri" charset="0"/>
              </a:rPr>
              <a:t>Agent spécialisé recouvrement</a:t>
            </a:r>
          </a:p>
          <a:p>
            <a:pPr eaLnBrk="1" hangingPunct="1"/>
            <a:r>
              <a:rPr lang="fr-FR" sz="1100">
                <a:solidFill>
                  <a:srgbClr val="000000"/>
                </a:solidFill>
                <a:latin typeface="Calibri" charset="0"/>
              </a:rPr>
              <a:t>Agent spécialisé dépense</a:t>
            </a:r>
          </a:p>
        </p:txBody>
      </p:sp>
      <p:sp>
        <p:nvSpPr>
          <p:cNvPr id="86022" name="Rectangle 1"/>
          <p:cNvSpPr>
            <a:spLocks noChangeArrowheads="1"/>
          </p:cNvSpPr>
          <p:nvPr/>
        </p:nvSpPr>
        <p:spPr bwMode="auto">
          <a:xfrm>
            <a:off x="7649397" y="4272581"/>
            <a:ext cx="2285162" cy="54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34" tIns="32117" rIns="64234" bIns="32117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000000"/>
                </a:solidFill>
              </a:rPr>
              <a:t>   </a:t>
            </a:r>
            <a:r>
              <a:rPr lang="fr-FR" sz="1300" b="1">
                <a:solidFill>
                  <a:srgbClr val="000000"/>
                </a:solidFill>
              </a:rPr>
              <a:t>Gestion administrative</a:t>
            </a:r>
          </a:p>
          <a:p>
            <a:pPr>
              <a:spcBef>
                <a:spcPct val="50000"/>
              </a:spcBef>
            </a:pPr>
            <a:r>
              <a:rPr lang="fr-FR" sz="1100" b="1">
                <a:solidFill>
                  <a:srgbClr val="000000"/>
                </a:solidFill>
              </a:rPr>
              <a:t>Décret 2006-501 du 3 mai 2006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21191" y="4848359"/>
            <a:ext cx="1265938" cy="1111384"/>
          </a:xfrm>
          <a:prstGeom prst="rect">
            <a:avLst/>
          </a:prstGeom>
          <a:solidFill>
            <a:srgbClr val="DCE6F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4234" tIns="32117" rIns="64234" bIns="32117" anchor="ctr"/>
          <a:lstStyle/>
          <a:p>
            <a:pPr defTabSz="455333">
              <a:spcBef>
                <a:spcPct val="50000"/>
              </a:spcBef>
              <a:defRPr/>
            </a:pPr>
            <a:r>
              <a:rPr lang="fr-FR" sz="1000" b="1">
                <a:solidFill>
                  <a:srgbClr val="000000"/>
                </a:solidFill>
                <a:latin typeface="Calibri" charset="0"/>
              </a:rPr>
              <a:t>Direction du réseau et du territoire DRT – 13 ETP (DTH)</a:t>
            </a:r>
          </a:p>
          <a:p>
            <a:pPr defTabSz="455333">
              <a:spcBef>
                <a:spcPct val="50000"/>
              </a:spcBef>
              <a:defRPr/>
            </a:pPr>
            <a:r>
              <a:rPr lang="fr-FR" sz="1000" b="1">
                <a:solidFill>
                  <a:srgbClr val="000000"/>
                </a:solidFill>
                <a:latin typeface="Calibri" charset="0"/>
              </a:rPr>
              <a:t>Relations directes avec les employeurs en régions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880728" y="4848359"/>
            <a:ext cx="1342966" cy="1111384"/>
          </a:xfrm>
          <a:prstGeom prst="rect">
            <a:avLst/>
          </a:prstGeom>
          <a:solidFill>
            <a:srgbClr val="DCE6F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4234" tIns="32117" rIns="64234" bIns="32117" anchor="ctr"/>
          <a:lstStyle/>
          <a:p>
            <a:pPr defTabSz="455333">
              <a:spcBef>
                <a:spcPct val="50000"/>
              </a:spcBef>
              <a:defRPr/>
            </a:pPr>
            <a:r>
              <a:rPr lang="fr-FR" sz="1000" b="1">
                <a:solidFill>
                  <a:srgbClr val="000000"/>
                </a:solidFill>
                <a:latin typeface="Calibri" charset="0"/>
              </a:rPr>
              <a:t>Direction des retraites et de la solidarité DRS – 41 ETP : Chargés de projets – Gestion – Déclaration – contrôle - fonctions supports </a:t>
            </a:r>
          </a:p>
        </p:txBody>
      </p: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 flipH="1">
            <a:off x="7462969" y="4082888"/>
            <a:ext cx="712229" cy="61148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Connecteur droit avec flèche 27"/>
          <p:cNvCxnSpPr>
            <a:cxnSpLocks noChangeShapeType="1"/>
          </p:cNvCxnSpPr>
          <p:nvPr/>
        </p:nvCxnSpPr>
        <p:spPr bwMode="auto">
          <a:xfrm>
            <a:off x="9147536" y="4000316"/>
            <a:ext cx="787024" cy="81345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6027" name="ZoneTexte 3"/>
          <p:cNvSpPr txBox="1">
            <a:spLocks noChangeArrowheads="1"/>
          </p:cNvSpPr>
          <p:nvPr/>
        </p:nvSpPr>
        <p:spPr bwMode="auto">
          <a:xfrm>
            <a:off x="4279145" y="863667"/>
            <a:ext cx="5826216" cy="172957"/>
          </a:xfrm>
          <a:prstGeom prst="rect">
            <a:avLst/>
          </a:prstGeom>
          <a:solidFill>
            <a:srgbClr val="D035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34" tIns="32117" rIns="64234" bIns="32117"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700">
              <a:solidFill>
                <a:srgbClr val="000000"/>
              </a:solidFill>
            </a:endParaRPr>
          </a:p>
        </p:txBody>
      </p:sp>
      <p:pic>
        <p:nvPicPr>
          <p:cNvPr id="86028" name="Image 28" descr="Description : Description : Description : Logo FIPHF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53" y="3147807"/>
            <a:ext cx="1110766" cy="6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6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25" y="5062602"/>
            <a:ext cx="1098486" cy="66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86" y="6025578"/>
            <a:ext cx="1264822" cy="67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BD0A6173-0534-482F-A8A9-250D694C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45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28046" y="311640"/>
            <a:ext cx="4515410" cy="1212361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911C75"/>
                </a:solidFill>
              </a:rPr>
              <a:t>Mission du FIPHFP : favoriser l’insertion et le maintien dans l’emploi priorités du FIPHFP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919841" y="6498359"/>
            <a:ext cx="349754" cy="180326"/>
          </a:xfrm>
          <a:prstGeom prst="rect">
            <a:avLst/>
          </a:prstGeom>
        </p:spPr>
        <p:txBody>
          <a:bodyPr/>
          <a:lstStyle/>
          <a:p>
            <a:fld id="{820AE21C-9180-47C9-9463-E91452C6F88A}" type="slidenum">
              <a:rPr lang="fr-FR" smtClean="0"/>
              <a:t>7</a:t>
            </a:fld>
            <a:endParaRPr lang="fr-FR" dirty="0"/>
          </a:p>
        </p:txBody>
      </p:sp>
      <p:pic>
        <p:nvPicPr>
          <p:cNvPr id="6" name="Image 5" descr="Missions FIPHFP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98" y="1524000"/>
            <a:ext cx="6120579" cy="5159791"/>
          </a:xfrm>
          <a:prstGeom prst="rect">
            <a:avLst/>
          </a:prstGeom>
        </p:spPr>
      </p:pic>
      <p:pic>
        <p:nvPicPr>
          <p:cNvPr id="7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21053E7F-E143-42C0-B519-15159829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32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3764" y="278343"/>
            <a:ext cx="10082947" cy="683683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>
                <a:solidFill>
                  <a:srgbClr val="911C75"/>
                </a:solidFill>
                <a:latin typeface="Trebuchet MS" panose="020B0603020202020204" pitchFamily="34" charset="0"/>
                <a:ea typeface="ＭＳ Ｐゴシック" charset="0"/>
                <a:cs typeface="B Lubalin Graph Demi" charset="0"/>
              </a:rPr>
              <a:t>Missions du FIPHFP en Région : un institutionnel sur le terrain en lien direct avec les employeurs</a:t>
            </a:r>
            <a:endParaRPr lang="fr-FR" sz="2000" dirty="0">
              <a:latin typeface="Trebuchet MS" panose="020B0603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A8305D-51DC-4EBF-B087-3105CBDE3B3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2526" y="679500"/>
            <a:ext cx="11059368" cy="595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100000"/>
            </a:pPr>
            <a:endParaRPr lang="fr-FR" sz="1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</a:pPr>
            <a:r>
              <a:rPr lang="fr-FR" sz="1600" b="1" u="sng" dirty="0">
                <a:latin typeface="Trebuchet MS" panose="020B0603020202020204" pitchFamily="34" charset="0"/>
              </a:rPr>
              <a:t>Mission 1</a:t>
            </a:r>
            <a:r>
              <a:rPr lang="fr-FR" sz="1600" b="1" dirty="0">
                <a:latin typeface="Trebuchet MS" panose="020B0603020202020204" pitchFamily="34" charset="0"/>
              </a:rPr>
              <a:t> : Mettre en œuvre la politique publique en matière d’inclusion professionnelle des personnes en situation de handicap / zoom sur  </a:t>
            </a:r>
            <a:r>
              <a:rPr lang="fr-FR" sz="1600" b="1" dirty="0" err="1">
                <a:latin typeface="Trebuchet MS" panose="020B0603020202020204" pitchFamily="34" charset="0"/>
              </a:rPr>
              <a:t>l’eco</a:t>
            </a:r>
            <a:r>
              <a:rPr lang="fr-FR" sz="1600" b="1" dirty="0">
                <a:latin typeface="Trebuchet MS" panose="020B0603020202020204" pitchFamily="34" charset="0"/>
              </a:rPr>
              <a:t> système du handicap 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fr-FR" sz="1600" b="1" dirty="0">
                <a:latin typeface="Trebuchet MS" panose="020B0603020202020204" pitchFamily="34" charset="0"/>
              </a:rPr>
              <a:t>- Décliner les politiques et partenariats nationaux au niveau régional (AGEFIPH, Pôle Emploi, CDG, CNFPT, ANFH, FHF, ARS…)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fr-FR" sz="1600" b="1" dirty="0">
                <a:latin typeface="Trebuchet MS" panose="020B0603020202020204" pitchFamily="34" charset="0"/>
              </a:rPr>
              <a:t>- Participation aux instances régionales : </a:t>
            </a:r>
            <a:r>
              <a:rPr lang="fr-FR" sz="1600" b="1" dirty="0" err="1">
                <a:latin typeface="Trebuchet MS" panose="020B0603020202020204" pitchFamily="34" charset="0"/>
              </a:rPr>
              <a:t>prith</a:t>
            </a:r>
            <a:r>
              <a:rPr lang="fr-FR" sz="1600" b="1" dirty="0">
                <a:latin typeface="Trebuchet MS" panose="020B0603020202020204" pitchFamily="34" charset="0"/>
              </a:rPr>
              <a:t>, </a:t>
            </a:r>
            <a:r>
              <a:rPr lang="fr-FR" sz="1600" b="1" dirty="0" err="1">
                <a:latin typeface="Trebuchet MS" panose="020B0603020202020204" pitchFamily="34" charset="0"/>
              </a:rPr>
              <a:t>prafqph</a:t>
            </a:r>
            <a:endParaRPr lang="fr-FR" sz="1600" b="1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fr-FR" sz="1600" b="1" dirty="0">
                <a:latin typeface="Trebuchet MS" panose="020B0603020202020204" pitchFamily="34" charset="0"/>
              </a:rPr>
              <a:t>- Co financement de structures : cap emploi </a:t>
            </a:r>
            <a:r>
              <a:rPr lang="fr-FR" sz="1600" b="1" dirty="0" err="1">
                <a:latin typeface="Trebuchet MS" panose="020B0603020202020204" pitchFamily="34" charset="0"/>
              </a:rPr>
              <a:t>sameth</a:t>
            </a:r>
            <a:r>
              <a:rPr lang="fr-FR" sz="1600" b="1" dirty="0">
                <a:latin typeface="Trebuchet MS" panose="020B0603020202020204" pitchFamily="34" charset="0"/>
              </a:rPr>
              <a:t>, ex PPS = PAS, dispositif emploi accompagné, </a:t>
            </a:r>
            <a:r>
              <a:rPr lang="fr-FR" sz="1600" b="1" dirty="0" err="1">
                <a:latin typeface="Trebuchet MS" panose="020B0603020202020204" pitchFamily="34" charset="0"/>
              </a:rPr>
              <a:t>epaast</a:t>
            </a:r>
            <a:r>
              <a:rPr lang="fr-FR" sz="1600" b="1" dirty="0">
                <a:latin typeface="Trebuchet MS" panose="020B0603020202020204" pitchFamily="34" charset="0"/>
              </a:rPr>
              <a:t> : les employeurs publics y ont donc accès (comme les PMSMP)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SzPct val="100000"/>
            </a:pPr>
            <a:r>
              <a:rPr lang="fr-FR" sz="1600" b="1" dirty="0">
                <a:latin typeface="Trebuchet MS" panose="020B0603020202020204" pitchFamily="34" charset="0"/>
              </a:rPr>
              <a:t>- Communication, représentation, </a:t>
            </a:r>
            <a:r>
              <a:rPr lang="fr-FR" sz="1600" b="1" dirty="0" err="1">
                <a:latin typeface="Trebuchet MS" panose="020B0603020202020204" pitchFamily="34" charset="0"/>
              </a:rPr>
              <a:t>assemblier</a:t>
            </a:r>
            <a:r>
              <a:rPr lang="fr-FR" sz="1600" b="1" dirty="0">
                <a:latin typeface="Trebuchet MS" panose="020B0603020202020204" pitchFamily="34" charset="0"/>
              </a:rPr>
              <a:t>/agitateur territorial</a:t>
            </a:r>
          </a:p>
          <a:p>
            <a:pPr marL="285750" indent="-285750" algn="just">
              <a:lnSpc>
                <a:spcPct val="15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q"/>
            </a:pPr>
            <a:endParaRPr lang="fr-FR" sz="1600" b="1" dirty="0"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</a:pPr>
            <a:r>
              <a:rPr lang="fr-FR" sz="1600" b="1" u="sng" dirty="0">
                <a:latin typeface="Trebuchet MS" panose="020B0603020202020204" pitchFamily="34" charset="0"/>
              </a:rPr>
              <a:t>Mission 2 </a:t>
            </a:r>
            <a:r>
              <a:rPr lang="fr-FR" sz="1600" b="1" dirty="0">
                <a:latin typeface="Trebuchet MS" panose="020B0603020202020204" pitchFamily="34" charset="0"/>
              </a:rPr>
              <a:t>: Développer la politique handicap auprès des employeurs publics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fr-FR" sz="1600" b="1" dirty="0">
                <a:latin typeface="Trebuchet MS" panose="020B0603020202020204" pitchFamily="34" charset="0"/>
              </a:rPr>
              <a:t>- montée en compétences collective = réseau </a:t>
            </a:r>
            <a:r>
              <a:rPr lang="fr-FR" sz="1600" b="1" dirty="0" err="1">
                <a:latin typeface="Trebuchet MS" panose="020B0603020202020204" pitchFamily="34" charset="0"/>
              </a:rPr>
              <a:t>handipacte</a:t>
            </a:r>
            <a:r>
              <a:rPr lang="fr-FR" sz="1600" b="1" dirty="0">
                <a:latin typeface="Trebuchet MS" panose="020B0603020202020204" pitchFamily="34" charset="0"/>
              </a:rPr>
              <a:t> = réseau du FIPHFP 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fr-FR" sz="1600" b="1" dirty="0">
                <a:latin typeface="Trebuchet MS" panose="020B0603020202020204" pitchFamily="34" charset="0"/>
              </a:rPr>
              <a:t>Réseau des référents handicap des employeurs publics en région (newsletter, site internet ressources « </a:t>
            </a:r>
            <a:r>
              <a:rPr lang="fr-FR" sz="1600" b="1" dirty="0" err="1">
                <a:latin typeface="Trebuchet MS" panose="020B0603020202020204" pitchFamily="34" charset="0"/>
              </a:rPr>
              <a:t>handipacte</a:t>
            </a:r>
            <a:r>
              <a:rPr lang="fr-FR" sz="1600" b="1" dirty="0">
                <a:latin typeface="Trebuchet MS" panose="020B0603020202020204" pitchFamily="34" charset="0"/>
              </a:rPr>
              <a:t> grand ouest », réunions du club ,échanges de pratiques </a:t>
            </a:r>
            <a:r>
              <a:rPr lang="fr-FR" sz="1600" b="1" dirty="0" err="1">
                <a:latin typeface="Trebuchet MS" panose="020B0603020202020204" pitchFamily="34" charset="0"/>
              </a:rPr>
              <a:t>etc</a:t>
            </a:r>
            <a:r>
              <a:rPr lang="fr-FR" sz="1600" b="1" dirty="0">
                <a:latin typeface="Trebuchet MS" panose="020B0603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fr-FR" sz="1600" b="1" dirty="0">
                <a:latin typeface="Trebuchet MS" panose="020B0603020202020204" pitchFamily="34" charset="0"/>
              </a:rPr>
              <a:t>- accompagnement individuel humain et financier (via les CDG pour la FPT ) avec un système de conventionnement pour les grands comptes </a:t>
            </a:r>
          </a:p>
        </p:txBody>
      </p:sp>
      <p:pic>
        <p:nvPicPr>
          <p:cNvPr id="5" name="Picture 2" descr="\\DSV0000002.ap.cdc.fr\DFS_USERS$\toledano_g\Profile\Desktop\Nouveau logo 2014.jpg">
            <a:extLst>
              <a:ext uri="{FF2B5EF4-FFF2-40B4-BE49-F238E27FC236}">
                <a16:creationId xmlns:a16="http://schemas.microsoft.com/office/drawing/2014/main" id="{AD1CA0A2-692A-4AD1-A95C-7B92795A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6" y="274360"/>
            <a:ext cx="687285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7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88473" y="1595784"/>
            <a:ext cx="9413202" cy="2530548"/>
          </a:xfrm>
        </p:spPr>
        <p:txBody>
          <a:bodyPr>
            <a:normAutofit/>
          </a:bodyPr>
          <a:lstStyle/>
          <a:p>
            <a:r>
              <a:rPr lang="fr-FR" sz="3200" b="1" kern="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  <a:t>Nécessité de démystifier le handicap au travail </a:t>
            </a:r>
            <a:br>
              <a:rPr lang="fr-FR" altLang="fr-FR" sz="3600" b="1" kern="0" dirty="0">
                <a:solidFill>
                  <a:schemeClr val="tx2"/>
                </a:solidFill>
                <a:latin typeface="Trebuchet MS" panose="020B0603020202020204" pitchFamily="34" charset="0"/>
                <a:ea typeface="ＭＳ Ｐゴシック" charset="0"/>
                <a:cs typeface="Arial"/>
              </a:rPr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252940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1560</Words>
  <Application>Microsoft Office PowerPoint</Application>
  <PresentationFormat>Grand écran</PresentationFormat>
  <Paragraphs>294</Paragraphs>
  <Slides>33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9" baseType="lpstr">
      <vt:lpstr>Arial</vt:lpstr>
      <vt:lpstr>B Lubalin Graph Demi</vt:lpstr>
      <vt:lpstr>Baskerville Old Face</vt:lpstr>
      <vt:lpstr>Calibri</vt:lpstr>
      <vt:lpstr>Calibri Light</vt:lpstr>
      <vt:lpstr>Gotham Bold</vt:lpstr>
      <vt:lpstr>Gotham Book</vt:lpstr>
      <vt:lpstr>Helvetica</vt:lpstr>
      <vt:lpstr>I Lubalin Graph BookOblique</vt:lpstr>
      <vt:lpstr>Lubalin Graph</vt:lpstr>
      <vt:lpstr>Nexa Bold</vt:lpstr>
      <vt:lpstr>Trebuchet MS</vt:lpstr>
      <vt:lpstr>Wingdings</vt:lpstr>
      <vt:lpstr>Wingdings 3</vt:lpstr>
      <vt:lpstr>Thème Office</vt:lpstr>
      <vt:lpstr>Image bitmap</vt:lpstr>
      <vt:lpstr>Le FIPHFP et les enjeux de la politique emploi des personnes en situation de handicap dans la fonction publique territoriale   caroline.dekerle@caissedesdepots.fr      </vt:lpstr>
      <vt:lpstr>Rappel</vt:lpstr>
      <vt:lpstr>Loi du 11 février 2005</vt:lpstr>
      <vt:lpstr>Loi du 11 février 2005</vt:lpstr>
      <vt:lpstr>Un établissement public administratif placé sous la tutelle de l’Etat</vt:lpstr>
      <vt:lpstr>Présentation PowerPoint</vt:lpstr>
      <vt:lpstr>Mission du FIPHFP : favoriser l’insertion et le maintien dans l’emploi priorités du FIPHFP</vt:lpstr>
      <vt:lpstr>Missions du FIPHFP en Région : un institutionnel sur le terrain en lien direct avec les employeurs</vt:lpstr>
      <vt:lpstr>Nécessité de démystifier le handicap au travail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déployer des actions structurées et anticipées pour gérer les situations de maintien dans l’emploi </vt:lpstr>
      <vt:lpstr>Evolution des BOE par FP</vt:lpstr>
      <vt:lpstr>Evolution du taux d’emploi</vt:lpstr>
      <vt:lpstr>Evolution du taux d’emploi</vt:lpstr>
      <vt:lpstr>       3 facteurs aggravants dans la fonction publique notamment territoriale  </vt:lpstr>
      <vt:lpstr>Présentation PowerPoint</vt:lpstr>
      <vt:lpstr>Les enjeux du maintien dans l’emploi </vt:lpstr>
      <vt:lpstr>Présentation PowerPoint</vt:lpstr>
      <vt:lpstr>  difficulté liée à l’adhésion de l’agent     difficultés quand intervient trop tard et que l’agent s’est arrêté longtemps, difficulté de reprise même sur un poste autre     difficulté quand la santé est trop dégradée et rend tout reclassement impossible     difficulté juridique face à un agent qui est en arrêt de mettre en œuvre un bilan de compétences ou une formation    difficulté de trouver un autre poste disponible immédiatement   </vt:lpstr>
      <vt:lpstr> Nécessité d’anticiper les situations en intervenant :   - sur les bénéficiaires de l’obligation d’emploi via la compensation pour leur permettre d’occuper leur poste le plus longtemps possible   - sur les agents aptes avec restriction pour éviter la dégradation de leur santé   - sur les agents dits à risques : filières exposées, agent revenant d’un arrêt de travail long, agent venant de se déclarer RQTH, agent ayant été victime d’un accident     Approche multi dimensionnelle, combinaison de plusieurs actions :   - solutions techniques : études ergonomiques, les analyses de poste de travail et les aménagements et adaptations de postes l’aménagement du véhicule personnel, l’accessibilité au poste de travail - solutions humaines : auxiliaire, formation reconversion et compensation - solutions organisationnelles : transport domicile travail, télé travail, </vt:lpstr>
      <vt:lpstr>Financements Nouvelle Aquitaine  plate forme fiphfp 2018 </vt:lpstr>
      <vt:lpstr>Présentation PowerPoint</vt:lpstr>
      <vt:lpstr>s’investir sur le champs du recrutement </vt:lpstr>
      <vt:lpstr>Pourquoi recruter une personne en situation de handicap ?     Besoin de compétences (remplacement départ en retraite mais aussi besoin de compétences nouvelles)    Anticipation des départs en retraite en général des départs en retraite des BOE en particulier, organiser des périodes de « tuilage »   Rôle de mission d’intérêt général   Renforcement du climat social entre agents, diminution absences, amélioration technique    Intérêt financier dans un contexte budgétaire tendu (apprentissage) </vt:lpstr>
      <vt:lpstr>Présentation PowerPoint</vt:lpstr>
      <vt:lpstr>     un bon recrutement donc un bon sourcing  - cap emploi mais aussi  - centres de formation, universités, CRP, secteur médico social  - forum - stages, immersions, Duoday    une sensibilisation et une préparation de l’équipe en amont en lien avec la personne      une adaptation du poste aux contraintes de la personne si besoin : adaptation juste et expliquée   le recours à un accompagnement extérieur spécifique sur certaines situations  (dispositif emploi accompagné)    pour l’apprentissage : rôle clé du maitre d’apprentissage      </vt:lpstr>
      <vt:lpstr>Présentation PowerPoint</vt:lpstr>
      <vt:lpstr> Prises en charge FIPHFP contrat d’apprentissage travailleur handicapé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Dekerle, Caroline</dc:creator>
  <cp:lastModifiedBy>Karine GAUTRONNEAU</cp:lastModifiedBy>
  <cp:revision>56</cp:revision>
  <cp:lastPrinted>2018-10-09T14:38:03Z</cp:lastPrinted>
  <dcterms:created xsi:type="dcterms:W3CDTF">2017-12-06T16:18:17Z</dcterms:created>
  <dcterms:modified xsi:type="dcterms:W3CDTF">2019-11-18T09:02:40Z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26b0da4-3db3-477f-aae7-ffa237cfc891_Enabled">
    <vt:lpwstr>True</vt:lpwstr>
  </property>
  <property fmtid="{D5CDD505-2E9C-101B-9397-08002B2CF9AE}" pid="3" name="MSIP_Label_526b0da4-3db3-477f-aae7-ffa237cfc891_SiteId">
    <vt:lpwstr>6eab6365-8194-49c6-a4d0-e2d1a0fbeb74</vt:lpwstr>
  </property>
  <property fmtid="{D5CDD505-2E9C-101B-9397-08002B2CF9AE}" pid="4" name="MSIP_Label_526b0da4-3db3-477f-aae7-ffa237cfc891_Owner">
    <vt:lpwstr>Caroline.Dekerle@caissedesdepots.fr</vt:lpwstr>
  </property>
  <property fmtid="{D5CDD505-2E9C-101B-9397-08002B2CF9AE}" pid="5" name="MSIP_Label_526b0da4-3db3-477f-aae7-ffa237cfc891_SetDate">
    <vt:lpwstr>2018-10-08T16:59:22.2008519Z</vt:lpwstr>
  </property>
  <property fmtid="{D5CDD505-2E9C-101B-9397-08002B2CF9AE}" pid="6" name="MSIP_Label_526b0da4-3db3-477f-aae7-ffa237cfc891_Name">
    <vt:lpwstr>CDC-Interne</vt:lpwstr>
  </property>
  <property fmtid="{D5CDD505-2E9C-101B-9397-08002B2CF9AE}" pid="7" name="MSIP_Label_526b0da4-3db3-477f-aae7-ffa237cfc891_Application">
    <vt:lpwstr>Microsoft Azure Information Protection</vt:lpwstr>
  </property>
  <property fmtid="{D5CDD505-2E9C-101B-9397-08002B2CF9AE}" pid="8" name="MSIP_Label_526b0da4-3db3-477f-aae7-ffa237cfc891_Extended_MSFT_Method">
    <vt:lpwstr>Automatic</vt:lpwstr>
  </property>
  <property fmtid="{D5CDD505-2E9C-101B-9397-08002B2CF9AE}" pid="9" name="MSIP_Label_1387ec98-8aff-418c-9455-dc857e1ea7dc_Enabled">
    <vt:lpwstr>True</vt:lpwstr>
  </property>
  <property fmtid="{D5CDD505-2E9C-101B-9397-08002B2CF9AE}" pid="10" name="MSIP_Label_1387ec98-8aff-418c-9455-dc857e1ea7dc_SiteId">
    <vt:lpwstr>6eab6365-8194-49c6-a4d0-e2d1a0fbeb74</vt:lpwstr>
  </property>
  <property fmtid="{D5CDD505-2E9C-101B-9397-08002B2CF9AE}" pid="11" name="MSIP_Label_1387ec98-8aff-418c-9455-dc857e1ea7dc_Owner">
    <vt:lpwstr>Caroline.Dekerle@caissedesdepots.fr</vt:lpwstr>
  </property>
  <property fmtid="{D5CDD505-2E9C-101B-9397-08002B2CF9AE}" pid="12" name="MSIP_Label_1387ec98-8aff-418c-9455-dc857e1ea7dc_SetDate">
    <vt:lpwstr>2018-10-08T16:59:22.2028560Z</vt:lpwstr>
  </property>
  <property fmtid="{D5CDD505-2E9C-101B-9397-08002B2CF9AE}" pid="13" name="MSIP_Label_1387ec98-8aff-418c-9455-dc857e1ea7dc_Name">
    <vt:lpwstr>Avec marquage</vt:lpwstr>
  </property>
  <property fmtid="{D5CDD505-2E9C-101B-9397-08002B2CF9AE}" pid="14" name="MSIP_Label_1387ec98-8aff-418c-9455-dc857e1ea7dc_Application">
    <vt:lpwstr>Microsoft Azure Information Protection</vt:lpwstr>
  </property>
  <property fmtid="{D5CDD505-2E9C-101B-9397-08002B2CF9AE}" pid="15" name="MSIP_Label_1387ec98-8aff-418c-9455-dc857e1ea7dc_Parent">
    <vt:lpwstr>526b0da4-3db3-477f-aae7-ffa237cfc891</vt:lpwstr>
  </property>
  <property fmtid="{D5CDD505-2E9C-101B-9397-08002B2CF9AE}" pid="16" name="MSIP_Label_1387ec98-8aff-418c-9455-dc857e1ea7dc_Extended_MSFT_Method">
    <vt:lpwstr>Automatic</vt:lpwstr>
  </property>
  <property fmtid="{D5CDD505-2E9C-101B-9397-08002B2CF9AE}" pid="17" name="Sensitivity">
    <vt:lpwstr>CDC-Interne Avec marquage</vt:lpwstr>
  </property>
</Properties>
</file>